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486655" y="739140"/>
            <a:ext cx="397763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5260" y="928116"/>
            <a:ext cx="923544" cy="7894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29412" y="928116"/>
            <a:ext cx="563880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23900" y="928116"/>
            <a:ext cx="2321052" cy="7894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575560" y="928116"/>
            <a:ext cx="565404" cy="789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671572" y="928116"/>
            <a:ext cx="879348" cy="7894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081527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6016" y="928116"/>
            <a:ext cx="679704" cy="7894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386328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480815" y="928116"/>
            <a:ext cx="1697736" cy="7894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709159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803647" y="928116"/>
            <a:ext cx="1312164" cy="78943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646420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740908" y="928116"/>
            <a:ext cx="1243584" cy="7894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515100" y="928116"/>
            <a:ext cx="563879" cy="7894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609588" y="928116"/>
            <a:ext cx="2534411" cy="7894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677656" y="928116"/>
            <a:ext cx="466344" cy="7894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75260" y="1269491"/>
            <a:ext cx="2008632" cy="7894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714500" y="1269491"/>
            <a:ext cx="550163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795272" y="1269491"/>
            <a:ext cx="885444" cy="78943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211323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2293620" y="1269491"/>
            <a:ext cx="1929383" cy="78943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3753611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835908" y="1269491"/>
            <a:ext cx="1120139" cy="7894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86655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568952" y="1269491"/>
            <a:ext cx="1498091" cy="78943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5597652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5679947" y="1269491"/>
            <a:ext cx="679703" cy="7894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5890259" y="1269491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5972555" y="1269491"/>
            <a:ext cx="1101852" cy="78943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6605016" y="1269491"/>
            <a:ext cx="551687" cy="7894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6687311" y="1269491"/>
            <a:ext cx="891540" cy="78943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109459" y="1269491"/>
            <a:ext cx="632459" cy="78943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272528" y="1269491"/>
            <a:ext cx="1106424" cy="78943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909559" y="1269491"/>
            <a:ext cx="550164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990331" y="1269491"/>
            <a:ext cx="553212" cy="789431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074152" y="1269491"/>
            <a:ext cx="1069848" cy="789431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676131" y="1269491"/>
            <a:ext cx="467868" cy="78943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759952" y="1269491"/>
            <a:ext cx="384048" cy="78943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175260" y="1610867"/>
            <a:ext cx="2220468" cy="78943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1926335" y="1610867"/>
            <a:ext cx="550163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007107" y="1610867"/>
            <a:ext cx="679704" cy="7894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217420" y="1610867"/>
            <a:ext cx="548640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296667" y="1610867"/>
            <a:ext cx="1100328" cy="789431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927604" y="1610867"/>
            <a:ext cx="551688" cy="7894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3009900" y="1610867"/>
            <a:ext cx="890015" cy="78943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3430523" y="1610867"/>
            <a:ext cx="551688" cy="7894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3512820" y="1610867"/>
            <a:ext cx="1104900" cy="789431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4148328" y="1610867"/>
            <a:ext cx="551688" cy="78943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230623" y="1610867"/>
            <a:ext cx="550163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4311396" y="1610867"/>
            <a:ext cx="1735836" cy="789431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5577840" y="1610867"/>
            <a:ext cx="547115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5655564" y="1610867"/>
            <a:ext cx="1100328" cy="789431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6286500" y="1610867"/>
            <a:ext cx="551688" cy="7894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6368796" y="1610867"/>
            <a:ext cx="679703" cy="7894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6579107" y="1610867"/>
            <a:ext cx="550164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6659880" y="1610867"/>
            <a:ext cx="815340" cy="789431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7005828" y="1610867"/>
            <a:ext cx="551687" cy="78943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7088123" y="1610867"/>
            <a:ext cx="547116" cy="78943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54047" y="102108"/>
            <a:ext cx="4835905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62576" y="1645792"/>
            <a:ext cx="2773045" cy="4768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300E6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484" y="380238"/>
            <a:ext cx="8603030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18" Type="http://schemas.openxmlformats.org/officeDocument/2006/relationships/image" Target="../media/image59.png"/><Relationship Id="rId3" Type="http://schemas.openxmlformats.org/officeDocument/2006/relationships/image" Target="../media/image45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" Type="http://schemas.openxmlformats.org/officeDocument/2006/relationships/image" Target="../media/image44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19" Type="http://schemas.openxmlformats.org/officeDocument/2006/relationships/image" Target="../media/image60.png"/><Relationship Id="rId4" Type="http://schemas.openxmlformats.org/officeDocument/2006/relationships/image" Target="../media/image2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96" y="312420"/>
            <a:ext cx="9122664" cy="11216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7340" y="459740"/>
            <a:ext cx="840867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latin typeface="Cambria"/>
                <a:cs typeface="Cambria"/>
              </a:rPr>
              <a:t>ОТЧЕТ ОБ ИСПОЛНЕНИИ</a:t>
            </a:r>
            <a:r>
              <a:rPr sz="4000" spc="-35" dirty="0">
                <a:latin typeface="Cambria"/>
                <a:cs typeface="Cambria"/>
              </a:rPr>
              <a:t> </a:t>
            </a:r>
            <a:r>
              <a:rPr sz="4000" spc="-5" dirty="0">
                <a:latin typeface="Cambria"/>
                <a:cs typeface="Cambria"/>
              </a:rPr>
              <a:t>БЮДЖЕТА</a:t>
            </a:r>
            <a:endParaRPr sz="40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lang="ru-RU" sz="3500" spc="-5" dirty="0" smtClean="0">
                <a:latin typeface="Cambria"/>
                <a:cs typeface="Cambria"/>
              </a:rPr>
              <a:t>Долинненского</a:t>
            </a:r>
            <a:r>
              <a:rPr lang="ru-RU" sz="4000" spc="-5" dirty="0" smtClean="0">
                <a:latin typeface="Cambria"/>
                <a:cs typeface="Cambria"/>
              </a:rPr>
              <a:t> </a:t>
            </a:r>
            <a:r>
              <a:rPr sz="4000" spc="-5" dirty="0" smtClean="0">
                <a:latin typeface="Cambria"/>
                <a:cs typeface="Cambria"/>
              </a:rPr>
              <a:t>сельского</a:t>
            </a:r>
            <a:r>
              <a:rPr lang="ru-RU" sz="4000" spc="-5" dirty="0" smtClean="0">
                <a:latin typeface="Cambria"/>
                <a:cs typeface="Cambria"/>
              </a:rPr>
              <a:t> </a:t>
            </a:r>
            <a:r>
              <a:rPr sz="4000" spc="-5" dirty="0" smtClean="0">
                <a:latin typeface="Cambria"/>
                <a:cs typeface="Cambria"/>
              </a:rPr>
              <a:t>поселения</a:t>
            </a:r>
            <a:endParaRPr sz="40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2769" y="5893308"/>
            <a:ext cx="4344035" cy="94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0" dirty="0">
                <a:solidFill>
                  <a:srgbClr val="FFFFFF"/>
                </a:solidFill>
                <a:latin typeface="Cambria"/>
                <a:cs typeface="Cambria"/>
              </a:rPr>
              <a:t>ЗА </a:t>
            </a:r>
            <a:r>
              <a:rPr sz="6000" dirty="0" smtClean="0">
                <a:solidFill>
                  <a:srgbClr val="FFFFFF"/>
                </a:solidFill>
                <a:latin typeface="Cambria"/>
                <a:cs typeface="Cambria"/>
              </a:rPr>
              <a:t>20</a:t>
            </a:r>
            <a:r>
              <a:rPr lang="ru-RU" sz="6000" dirty="0" smtClean="0">
                <a:solidFill>
                  <a:srgbClr val="FFFFFF"/>
                </a:solidFill>
                <a:latin typeface="Cambria"/>
                <a:cs typeface="Cambria"/>
              </a:rPr>
              <a:t>22</a:t>
            </a:r>
            <a:r>
              <a:rPr sz="6000" spc="-70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6000" spc="-5" dirty="0">
                <a:solidFill>
                  <a:srgbClr val="FFFFFF"/>
                </a:solidFill>
                <a:latin typeface="Cambria"/>
                <a:cs typeface="Cambria"/>
              </a:rPr>
              <a:t>ГОД</a:t>
            </a:r>
            <a:endParaRPr sz="60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143000" y="304800"/>
            <a:ext cx="67056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6890">
              <a:lnSpc>
                <a:spcPct val="100000"/>
              </a:lnSpc>
            </a:pPr>
            <a:r>
              <a:rPr sz="4800" b="1" spc="-5" dirty="0">
                <a:solidFill>
                  <a:srgbClr val="00B0F0"/>
                </a:solidFill>
              </a:rPr>
              <a:t>ДОХОДЫ</a:t>
            </a:r>
            <a:r>
              <a:rPr sz="4800" b="1" spc="-30" dirty="0">
                <a:solidFill>
                  <a:srgbClr val="00B0F0"/>
                </a:solidFill>
              </a:rPr>
              <a:t> </a:t>
            </a:r>
            <a:r>
              <a:rPr sz="4800" b="1" spc="-5" dirty="0">
                <a:solidFill>
                  <a:srgbClr val="00B0F0"/>
                </a:solidFill>
              </a:rPr>
              <a:t>БЮДЖЕТА</a:t>
            </a:r>
            <a:r>
              <a:rPr sz="4800" b="1" dirty="0">
                <a:solidFill>
                  <a:srgbClr val="00B0F0"/>
                </a:solidFill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143000"/>
            <a:ext cx="8610600" cy="4266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6225" algn="ctr">
              <a:lnSpc>
                <a:spcPts val="3660"/>
              </a:lnSpc>
            </a:pPr>
            <a:r>
              <a:rPr sz="36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3600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По состоянию </a:t>
            </a:r>
            <a:r>
              <a:rPr sz="2800" b="1" spc="-10" dirty="0">
                <a:solidFill>
                  <a:srgbClr val="FFFF00"/>
                </a:solidFill>
                <a:latin typeface="Cambria"/>
                <a:cs typeface="Cambria"/>
              </a:rPr>
              <a:t>на 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1 </a:t>
            </a:r>
            <a:r>
              <a:rPr sz="2800" b="1" spc="-5" dirty="0" err="1">
                <a:solidFill>
                  <a:srgbClr val="FFFF00"/>
                </a:solidFill>
                <a:latin typeface="Cambria"/>
                <a:cs typeface="Cambria"/>
              </a:rPr>
              <a:t>января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20</a:t>
            </a:r>
            <a:r>
              <a:rPr lang="ru-RU"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23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FFFF00"/>
                </a:solidFill>
                <a:latin typeface="Cambria"/>
                <a:cs typeface="Cambria"/>
              </a:rPr>
              <a:t>года </a:t>
            </a:r>
            <a:endParaRPr lang="ru-RU" sz="2800" b="1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sz="2800" b="1" spc="-5" dirty="0" err="1" smtClean="0">
                <a:solidFill>
                  <a:srgbClr val="FFFF00"/>
                </a:solidFill>
                <a:latin typeface="Cambria"/>
                <a:cs typeface="Cambria"/>
              </a:rPr>
              <a:t>исполнение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 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бюджета </a:t>
            </a:r>
            <a:r>
              <a:rPr sz="2800" b="1" spc="-10" dirty="0">
                <a:solidFill>
                  <a:srgbClr val="FFFF00"/>
                </a:solidFill>
                <a:latin typeface="Cambria"/>
                <a:cs typeface="Cambria"/>
              </a:rPr>
              <a:t>по </a:t>
            </a:r>
            <a:r>
              <a:rPr sz="2800" b="1" dirty="0">
                <a:solidFill>
                  <a:srgbClr val="FFFF00"/>
                </a:solidFill>
                <a:latin typeface="Cambria"/>
                <a:cs typeface="Cambria"/>
              </a:rPr>
              <a:t>доходам </a:t>
            </a:r>
            <a:r>
              <a:rPr sz="2800" b="1" spc="-5" dirty="0" err="1">
                <a:solidFill>
                  <a:srgbClr val="FFFF00"/>
                </a:solidFill>
                <a:latin typeface="Cambria"/>
                <a:cs typeface="Cambria"/>
              </a:rPr>
              <a:t>при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endParaRPr lang="ru-RU" sz="2800" b="1" spc="-5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sz="2800" b="1" spc="-5" dirty="0" err="1" smtClean="0">
                <a:solidFill>
                  <a:srgbClr val="FFFF00"/>
                </a:solidFill>
                <a:latin typeface="Cambria"/>
                <a:cs typeface="Cambria"/>
              </a:rPr>
              <a:t>плане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endParaRPr lang="ru-RU" sz="2800" b="1" spc="-5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lang="ru-RU"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16 729,28 </a:t>
            </a:r>
            <a:r>
              <a:rPr sz="2800" b="1" spc="-5" dirty="0" err="1" smtClean="0">
                <a:solidFill>
                  <a:srgbClr val="FFFF00"/>
                </a:solidFill>
                <a:latin typeface="Cambria"/>
                <a:cs typeface="Cambria"/>
              </a:rPr>
              <a:t>тыс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r>
              <a:rPr sz="2800" b="1" dirty="0">
                <a:solidFill>
                  <a:srgbClr val="FFFF00"/>
                </a:solidFill>
                <a:latin typeface="Cambria"/>
                <a:cs typeface="Cambria"/>
              </a:rPr>
              <a:t>.руб.  </a:t>
            </a:r>
            <a:endParaRPr lang="ru-RU" sz="2800" b="1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sz="2800" b="1" spc="-5" dirty="0" err="1" smtClean="0">
                <a:solidFill>
                  <a:srgbClr val="FFFF00"/>
                </a:solidFill>
                <a:latin typeface="Cambria"/>
                <a:cs typeface="Cambria"/>
              </a:rPr>
              <a:t>составило</a:t>
            </a:r>
            <a:r>
              <a:rPr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</a:t>
            </a:r>
            <a:endParaRPr lang="ru-RU" sz="2800" b="1" spc="-5" dirty="0" smtClean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endParaRPr lang="ru-RU" sz="2800" b="1" spc="-5" dirty="0">
              <a:solidFill>
                <a:srgbClr val="FFFF00"/>
              </a:solidFill>
              <a:latin typeface="Cambria"/>
              <a:cs typeface="Cambria"/>
            </a:endParaRPr>
          </a:p>
          <a:p>
            <a:pPr marL="12700" marR="5080" algn="just">
              <a:lnSpc>
                <a:spcPct val="80000"/>
              </a:lnSpc>
              <a:spcBef>
                <a:spcPts val="10"/>
              </a:spcBef>
            </a:pPr>
            <a:r>
              <a:rPr lang="ru-RU"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  17 786,56 </a:t>
            </a:r>
            <a:r>
              <a:rPr sz="2800" b="1" spc="-10" dirty="0" err="1" smtClean="0">
                <a:solidFill>
                  <a:srgbClr val="FFFF00"/>
                </a:solidFill>
                <a:latin typeface="Cambria"/>
                <a:cs typeface="Cambria"/>
              </a:rPr>
              <a:t>тыс</a:t>
            </a:r>
            <a:r>
              <a:rPr sz="2800" b="1" spc="-10" dirty="0">
                <a:solidFill>
                  <a:srgbClr val="FFFF00"/>
                </a:solidFill>
                <a:latin typeface="Cambria"/>
                <a:cs typeface="Cambria"/>
              </a:rPr>
              <a:t>. </a:t>
            </a:r>
            <a:r>
              <a:rPr sz="2800" b="1" spc="-5" dirty="0">
                <a:solidFill>
                  <a:srgbClr val="FFFF00"/>
                </a:solidFill>
                <a:latin typeface="Cambria"/>
                <a:cs typeface="Cambria"/>
              </a:rPr>
              <a:t>руб. </a:t>
            </a:r>
            <a:r>
              <a:rPr lang="ru-RU" sz="2800" b="1" spc="-5" dirty="0" smtClean="0">
                <a:solidFill>
                  <a:srgbClr val="FFFF00"/>
                </a:solidFill>
                <a:latin typeface="Cambria"/>
                <a:cs typeface="Cambria"/>
              </a:rPr>
              <a:t>106,32</a:t>
            </a:r>
            <a:r>
              <a:rPr sz="2800" b="1" spc="-10" dirty="0" smtClean="0">
                <a:solidFill>
                  <a:srgbClr val="FFFF00"/>
                </a:solidFill>
                <a:latin typeface="Cambria"/>
                <a:cs typeface="Cambria"/>
              </a:rPr>
              <a:t>%.</a:t>
            </a:r>
            <a:endParaRPr sz="2800" dirty="0">
              <a:solidFill>
                <a:srgbClr val="FFFF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5882" y="420115"/>
            <a:ext cx="5168265" cy="633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B82C13"/>
                </a:solidFill>
                <a:latin typeface="Cambria"/>
                <a:cs typeface="Cambria"/>
              </a:rPr>
              <a:t>НАЛОГОВЫЕ</a:t>
            </a:r>
            <a:r>
              <a:rPr sz="4000" spc="-40" dirty="0">
                <a:solidFill>
                  <a:srgbClr val="B82C13"/>
                </a:solidFill>
                <a:latin typeface="Cambria"/>
                <a:cs typeface="Cambria"/>
              </a:rPr>
              <a:t> </a:t>
            </a:r>
            <a:r>
              <a:rPr sz="4000" spc="-5" dirty="0">
                <a:solidFill>
                  <a:srgbClr val="B82C13"/>
                </a:solidFill>
                <a:latin typeface="Cambria"/>
                <a:cs typeface="Cambria"/>
              </a:rPr>
              <a:t>ДОХОДЫ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8289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0"/>
                </a:moveTo>
                <a:lnTo>
                  <a:pt x="0" y="4191000"/>
                </a:lnTo>
                <a:lnTo>
                  <a:pt x="2152396" y="3352800"/>
                </a:lnTo>
                <a:lnTo>
                  <a:pt x="2152396" y="838200"/>
                </a:lnTo>
                <a:lnTo>
                  <a:pt x="0" y="0"/>
                </a:lnTo>
                <a:close/>
              </a:path>
            </a:pathLst>
          </a:custGeom>
          <a:solidFill>
            <a:srgbClr val="DEA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8289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4191000"/>
                </a:moveTo>
                <a:lnTo>
                  <a:pt x="0" y="0"/>
                </a:lnTo>
                <a:lnTo>
                  <a:pt x="2152396" y="838200"/>
                </a:lnTo>
                <a:lnTo>
                  <a:pt x="2152396" y="3352800"/>
                </a:lnTo>
                <a:lnTo>
                  <a:pt x="0" y="41910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17547" y="2444115"/>
            <a:ext cx="1645285" cy="2516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3520">
              <a:lnSpc>
                <a:spcPts val="3160"/>
              </a:lnSpc>
            </a:pPr>
            <a:r>
              <a:rPr sz="2700" dirty="0">
                <a:solidFill>
                  <a:srgbClr val="9100AC"/>
                </a:solidFill>
                <a:latin typeface="Cambria"/>
                <a:cs typeface="Cambria"/>
              </a:rPr>
              <a:t>Налог на  </a:t>
            </a:r>
            <a:r>
              <a:rPr sz="2700" spc="-30" dirty="0">
                <a:solidFill>
                  <a:srgbClr val="9100AC"/>
                </a:solidFill>
                <a:latin typeface="Cambria"/>
                <a:cs typeface="Cambria"/>
              </a:rPr>
              <a:t>доходы  </a:t>
            </a:r>
            <a:r>
              <a:rPr sz="2700" dirty="0">
                <a:solidFill>
                  <a:srgbClr val="9100AC"/>
                </a:solidFill>
                <a:latin typeface="Cambria"/>
                <a:cs typeface="Cambria"/>
              </a:rPr>
              <a:t>физ.</a:t>
            </a:r>
            <a:r>
              <a:rPr sz="2700" spc="-100" dirty="0">
                <a:solidFill>
                  <a:srgbClr val="9100AC"/>
                </a:solidFill>
                <a:latin typeface="Cambria"/>
                <a:cs typeface="Cambria"/>
              </a:rPr>
              <a:t> </a:t>
            </a:r>
            <a:r>
              <a:rPr sz="2700" dirty="0">
                <a:solidFill>
                  <a:srgbClr val="9100AC"/>
                </a:solidFill>
                <a:latin typeface="Cambria"/>
                <a:cs typeface="Cambria"/>
              </a:rPr>
              <a:t>лиц.</a:t>
            </a:r>
            <a:endParaRPr sz="27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12700">
              <a:lnSpc>
                <a:spcPts val="2365"/>
              </a:lnSpc>
            </a:pPr>
            <a:r>
              <a:rPr sz="2100" dirty="0">
                <a:solidFill>
                  <a:srgbClr val="1A0523"/>
                </a:solidFill>
                <a:latin typeface="Cambria"/>
                <a:cs typeface="Cambria"/>
              </a:rPr>
              <a:t>• </a:t>
            </a:r>
            <a:r>
              <a:rPr lang="ru-RU" sz="2100" b="1" dirty="0" smtClean="0">
                <a:solidFill>
                  <a:srgbClr val="1A0523"/>
                </a:solidFill>
                <a:latin typeface="Cambria"/>
                <a:cs typeface="Cambria"/>
              </a:rPr>
              <a:t>2519,7</a:t>
            </a:r>
            <a:r>
              <a:rPr sz="2100" spc="-175" dirty="0" smtClean="0">
                <a:solidFill>
                  <a:srgbClr val="1A0523"/>
                </a:solidFill>
                <a:latin typeface="Cambria"/>
                <a:cs typeface="Cambria"/>
              </a:rPr>
              <a:t> </a:t>
            </a:r>
            <a:r>
              <a:rPr sz="2100" b="1" dirty="0">
                <a:solidFill>
                  <a:srgbClr val="1A0523"/>
                </a:solidFill>
                <a:latin typeface="Cambria"/>
                <a:cs typeface="Cambria"/>
              </a:rPr>
              <a:t>тыс.</a:t>
            </a:r>
            <a:endParaRPr sz="2100" dirty="0">
              <a:latin typeface="Cambria"/>
              <a:cs typeface="Cambria"/>
            </a:endParaRPr>
          </a:p>
          <a:p>
            <a:pPr marL="241300">
              <a:lnSpc>
                <a:spcPts val="2365"/>
              </a:lnSpc>
            </a:pPr>
            <a:r>
              <a:rPr sz="2100" b="1" spc="-15" dirty="0">
                <a:solidFill>
                  <a:srgbClr val="1A0523"/>
                </a:solidFill>
                <a:latin typeface="Cambria"/>
                <a:cs typeface="Cambria"/>
              </a:rPr>
              <a:t>руб.</a:t>
            </a:r>
            <a:endParaRPr sz="2100" dirty="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72102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0"/>
                </a:moveTo>
                <a:lnTo>
                  <a:pt x="0" y="4191000"/>
                </a:lnTo>
                <a:lnTo>
                  <a:pt x="2152396" y="3352800"/>
                </a:lnTo>
                <a:lnTo>
                  <a:pt x="2152396" y="838200"/>
                </a:lnTo>
                <a:lnTo>
                  <a:pt x="0" y="0"/>
                </a:lnTo>
                <a:close/>
              </a:path>
            </a:pathLst>
          </a:custGeom>
          <a:solidFill>
            <a:srgbClr val="60E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72102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4191000"/>
                </a:moveTo>
                <a:lnTo>
                  <a:pt x="0" y="0"/>
                </a:lnTo>
                <a:lnTo>
                  <a:pt x="2152396" y="838200"/>
                </a:lnTo>
                <a:lnTo>
                  <a:pt x="2152396" y="3352800"/>
                </a:lnTo>
                <a:lnTo>
                  <a:pt x="0" y="41910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87417" y="2433446"/>
            <a:ext cx="1837689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60"/>
              </a:lnSpc>
            </a:pPr>
            <a:r>
              <a:rPr sz="2700" dirty="0">
                <a:solidFill>
                  <a:srgbClr val="C94F04"/>
                </a:solidFill>
                <a:latin typeface="Cambria"/>
                <a:cs typeface="Cambria"/>
              </a:rPr>
              <a:t>Единый</a:t>
            </a:r>
            <a:r>
              <a:rPr sz="2700" spc="-95" dirty="0">
                <a:solidFill>
                  <a:srgbClr val="C94F04"/>
                </a:solidFill>
                <a:latin typeface="Cambria"/>
                <a:cs typeface="Cambria"/>
              </a:rPr>
              <a:t> </a:t>
            </a:r>
            <a:r>
              <a:rPr sz="2700" spc="-5" dirty="0">
                <a:solidFill>
                  <a:srgbClr val="C94F04"/>
                </a:solidFill>
                <a:latin typeface="Cambria"/>
                <a:cs typeface="Cambria"/>
              </a:rPr>
              <a:t>с/х  </a:t>
            </a:r>
            <a:r>
              <a:rPr sz="2700" dirty="0">
                <a:solidFill>
                  <a:srgbClr val="C94F04"/>
                </a:solidFill>
                <a:latin typeface="Cambria"/>
                <a:cs typeface="Cambria"/>
              </a:rPr>
              <a:t>налог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87417" y="4267454"/>
            <a:ext cx="1532383" cy="589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50"/>
              </a:lnSpc>
            </a:pPr>
            <a:r>
              <a:rPr sz="2000" dirty="0" smtClean="0">
                <a:solidFill>
                  <a:srgbClr val="873403"/>
                </a:solidFill>
                <a:latin typeface="Cambria"/>
                <a:cs typeface="Cambria"/>
              </a:rPr>
              <a:t>•</a:t>
            </a:r>
            <a:r>
              <a:rPr lang="ru-RU" sz="2000" b="1" dirty="0" smtClean="0">
                <a:solidFill>
                  <a:srgbClr val="873403"/>
                </a:solidFill>
                <a:latin typeface="Cambria"/>
                <a:cs typeface="Cambria"/>
              </a:rPr>
              <a:t>705,87</a:t>
            </a:r>
            <a:r>
              <a:rPr sz="2000" b="1" dirty="0" err="1" smtClean="0">
                <a:solidFill>
                  <a:srgbClr val="873403"/>
                </a:solidFill>
                <a:latin typeface="Cambria"/>
                <a:cs typeface="Cambria"/>
              </a:rPr>
              <a:t>тыс</a:t>
            </a:r>
            <a:r>
              <a:rPr sz="2000" b="1" dirty="0">
                <a:solidFill>
                  <a:srgbClr val="873403"/>
                </a:solidFill>
                <a:latin typeface="Cambria"/>
                <a:cs typeface="Cambria"/>
              </a:rPr>
              <a:t>.</a:t>
            </a:r>
            <a:endParaRPr sz="2000" dirty="0">
              <a:latin typeface="Cambria"/>
              <a:cs typeface="Cambria"/>
            </a:endParaRPr>
          </a:p>
          <a:p>
            <a:pPr marL="241300">
              <a:lnSpc>
                <a:spcPts val="2250"/>
              </a:lnSpc>
            </a:pPr>
            <a:r>
              <a:rPr sz="2000" b="1" spc="-10" dirty="0">
                <a:solidFill>
                  <a:srgbClr val="873403"/>
                </a:solidFill>
                <a:latin typeface="Cambria"/>
                <a:cs typeface="Cambria"/>
              </a:rPr>
              <a:t>руб.</a:t>
            </a:r>
            <a:endParaRPr sz="2000" dirty="0">
              <a:latin typeface="Cambria"/>
              <a:cs typeface="Cambri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85915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0"/>
                </a:moveTo>
                <a:lnTo>
                  <a:pt x="0" y="4191000"/>
                </a:lnTo>
                <a:lnTo>
                  <a:pt x="2152395" y="3352800"/>
                </a:lnTo>
                <a:lnTo>
                  <a:pt x="2152395" y="838200"/>
                </a:lnTo>
                <a:lnTo>
                  <a:pt x="0" y="0"/>
                </a:lnTo>
                <a:close/>
              </a:path>
            </a:pathLst>
          </a:custGeom>
          <a:solidFill>
            <a:srgbClr val="E16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85915" y="1600200"/>
            <a:ext cx="2152650" cy="4191000"/>
          </a:xfrm>
          <a:custGeom>
            <a:avLst/>
            <a:gdLst/>
            <a:ahLst/>
            <a:cxnLst/>
            <a:rect l="l" t="t" r="r" b="b"/>
            <a:pathLst>
              <a:path w="2152650" h="4191000">
                <a:moveTo>
                  <a:pt x="0" y="4191000"/>
                </a:moveTo>
                <a:lnTo>
                  <a:pt x="0" y="0"/>
                </a:lnTo>
                <a:lnTo>
                  <a:pt x="2152395" y="838200"/>
                </a:lnTo>
                <a:lnTo>
                  <a:pt x="2152395" y="3352800"/>
                </a:lnTo>
                <a:lnTo>
                  <a:pt x="0" y="419100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845934" y="2433446"/>
            <a:ext cx="1807210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60"/>
              </a:lnSpc>
            </a:pPr>
            <a:r>
              <a:rPr sz="2700" dirty="0">
                <a:solidFill>
                  <a:srgbClr val="00178E"/>
                </a:solidFill>
                <a:latin typeface="Cambria"/>
                <a:cs typeface="Cambria"/>
              </a:rPr>
              <a:t>Земель</a:t>
            </a:r>
            <a:r>
              <a:rPr sz="2700" spc="5" dirty="0">
                <a:solidFill>
                  <a:srgbClr val="00178E"/>
                </a:solidFill>
                <a:latin typeface="Cambria"/>
                <a:cs typeface="Cambria"/>
              </a:rPr>
              <a:t>н</a:t>
            </a:r>
            <a:r>
              <a:rPr sz="2700" dirty="0">
                <a:solidFill>
                  <a:srgbClr val="00178E"/>
                </a:solidFill>
                <a:latin typeface="Cambria"/>
                <a:cs typeface="Cambria"/>
              </a:rPr>
              <a:t>ый  налог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45934" y="4263897"/>
            <a:ext cx="168846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100" dirty="0" smtClean="0">
                <a:solidFill>
                  <a:srgbClr val="01188E"/>
                </a:solidFill>
                <a:latin typeface="Cambria"/>
                <a:cs typeface="Cambria"/>
              </a:rPr>
              <a:t>•</a:t>
            </a:r>
            <a:r>
              <a:rPr lang="ru-RU" sz="2100" b="1" dirty="0" smtClean="0">
                <a:solidFill>
                  <a:srgbClr val="01188E"/>
                </a:solidFill>
                <a:latin typeface="Cambria"/>
                <a:cs typeface="Cambria"/>
              </a:rPr>
              <a:t>736,14</a:t>
            </a:r>
            <a:r>
              <a:rPr sz="2100" b="1" dirty="0" err="1" smtClean="0">
                <a:solidFill>
                  <a:srgbClr val="01188E"/>
                </a:solidFill>
                <a:latin typeface="Cambria"/>
                <a:cs typeface="Cambria"/>
              </a:rPr>
              <a:t>тыс</a:t>
            </a:r>
            <a:r>
              <a:rPr sz="2100" b="1" dirty="0" smtClean="0">
                <a:solidFill>
                  <a:srgbClr val="01188E"/>
                </a:solidFill>
                <a:latin typeface="Cambria"/>
                <a:cs typeface="Cambria"/>
              </a:rPr>
              <a:t>.</a:t>
            </a:r>
            <a:r>
              <a:rPr lang="ru-RU" sz="2100" b="1" dirty="0" smtClean="0">
                <a:solidFill>
                  <a:srgbClr val="01188E"/>
                </a:solidFill>
                <a:latin typeface="Cambria"/>
                <a:cs typeface="Cambria"/>
              </a:rPr>
              <a:t> </a:t>
            </a:r>
            <a:r>
              <a:rPr sz="2100" b="1" spc="-15" dirty="0" err="1" smtClean="0">
                <a:solidFill>
                  <a:srgbClr val="01188E"/>
                </a:solidFill>
                <a:latin typeface="Cambria"/>
                <a:cs typeface="Cambria"/>
              </a:rPr>
              <a:t>руб</a:t>
            </a:r>
            <a:r>
              <a:rPr sz="2100" b="1" spc="-15" dirty="0">
                <a:solidFill>
                  <a:srgbClr val="01188E"/>
                </a:solidFill>
                <a:latin typeface="Cambria"/>
                <a:cs typeface="Cambria"/>
              </a:rPr>
              <a:t>.</a:t>
            </a:r>
            <a:endParaRPr sz="21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153415"/>
            <a:ext cx="4205605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040" marR="5080" indent="-307975">
              <a:lnSpc>
                <a:spcPct val="100000"/>
              </a:lnSpc>
            </a:pP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Б</a:t>
            </a:r>
            <a:r>
              <a:rPr sz="4000" spc="0" dirty="0">
                <a:solidFill>
                  <a:srgbClr val="000000"/>
                </a:solidFill>
                <a:latin typeface="Cambria"/>
                <a:cs typeface="Cambria"/>
              </a:rPr>
              <a:t>Е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З</a:t>
            </a:r>
            <a:r>
              <a:rPr sz="4000" dirty="0">
                <a:solidFill>
                  <a:srgbClr val="000000"/>
                </a:solidFill>
                <a:latin typeface="Cambria"/>
                <a:cs typeface="Cambria"/>
              </a:rPr>
              <a:t>В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О</a:t>
            </a:r>
            <a:r>
              <a:rPr sz="4000" dirty="0">
                <a:solidFill>
                  <a:srgbClr val="000000"/>
                </a:solidFill>
                <a:latin typeface="Cambria"/>
                <a:cs typeface="Cambria"/>
              </a:rPr>
              <a:t>З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М</a:t>
            </a:r>
            <a:r>
              <a:rPr sz="4000" spc="5" dirty="0">
                <a:solidFill>
                  <a:srgbClr val="000000"/>
                </a:solidFill>
                <a:latin typeface="Cambria"/>
                <a:cs typeface="Cambria"/>
              </a:rPr>
              <a:t>Е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ЗДН</a:t>
            </a:r>
            <a:r>
              <a:rPr sz="4000" dirty="0">
                <a:solidFill>
                  <a:srgbClr val="000000"/>
                </a:solidFill>
                <a:latin typeface="Cambria"/>
                <a:cs typeface="Cambria"/>
              </a:rPr>
              <a:t>Ы</a:t>
            </a:r>
            <a:r>
              <a:rPr sz="4000" spc="-5" dirty="0">
                <a:solidFill>
                  <a:srgbClr val="000000"/>
                </a:solidFill>
                <a:latin typeface="Cambria"/>
                <a:cs typeface="Cambria"/>
              </a:rPr>
              <a:t>Е  ПОСТУПЛЕНИЯ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46320" y="1524000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5">
                <a:moveTo>
                  <a:pt x="3271393" y="0"/>
                </a:moveTo>
                <a:lnTo>
                  <a:pt x="3271393" y="199389"/>
                </a:lnTo>
                <a:lnTo>
                  <a:pt x="0" y="199389"/>
                </a:lnTo>
                <a:lnTo>
                  <a:pt x="0" y="1395984"/>
                </a:lnTo>
                <a:lnTo>
                  <a:pt x="3271393" y="1395984"/>
                </a:lnTo>
                <a:lnTo>
                  <a:pt x="3271393" y="1595374"/>
                </a:lnTo>
                <a:lnTo>
                  <a:pt x="4069079" y="797687"/>
                </a:lnTo>
                <a:lnTo>
                  <a:pt x="3271393" y="0"/>
                </a:lnTo>
                <a:close/>
              </a:path>
            </a:pathLst>
          </a:custGeom>
          <a:solidFill>
            <a:srgbClr val="F3E1F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46320" y="1524000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5">
                <a:moveTo>
                  <a:pt x="0" y="199389"/>
                </a:moveTo>
                <a:lnTo>
                  <a:pt x="3271393" y="199389"/>
                </a:lnTo>
                <a:lnTo>
                  <a:pt x="3271393" y="0"/>
                </a:lnTo>
                <a:lnTo>
                  <a:pt x="4069079" y="797687"/>
                </a:lnTo>
                <a:lnTo>
                  <a:pt x="3271393" y="1595374"/>
                </a:lnTo>
                <a:lnTo>
                  <a:pt x="3271393" y="1395984"/>
                </a:lnTo>
                <a:lnTo>
                  <a:pt x="0" y="1395984"/>
                </a:lnTo>
                <a:lnTo>
                  <a:pt x="0" y="199389"/>
                </a:lnTo>
                <a:close/>
              </a:path>
            </a:pathLst>
          </a:custGeom>
          <a:ln w="25400">
            <a:solidFill>
              <a:srgbClr val="F3E1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33600" y="1524000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5">
                <a:moveTo>
                  <a:pt x="2446782" y="0"/>
                </a:moveTo>
                <a:lnTo>
                  <a:pt x="265938" y="0"/>
                </a:lnTo>
                <a:lnTo>
                  <a:pt x="218118" y="4282"/>
                </a:lnTo>
                <a:lnTo>
                  <a:pt x="173117" y="16630"/>
                </a:lnTo>
                <a:lnTo>
                  <a:pt x="131684" y="36293"/>
                </a:lnTo>
                <a:lnTo>
                  <a:pt x="94570" y="62523"/>
                </a:lnTo>
                <a:lnTo>
                  <a:pt x="62523" y="94570"/>
                </a:lnTo>
                <a:lnTo>
                  <a:pt x="36293" y="131684"/>
                </a:lnTo>
                <a:lnTo>
                  <a:pt x="16630" y="173117"/>
                </a:lnTo>
                <a:lnTo>
                  <a:pt x="4282" y="218118"/>
                </a:lnTo>
                <a:lnTo>
                  <a:pt x="0" y="265938"/>
                </a:lnTo>
                <a:lnTo>
                  <a:pt x="0" y="1329563"/>
                </a:lnTo>
                <a:lnTo>
                  <a:pt x="4282" y="1377345"/>
                </a:lnTo>
                <a:lnTo>
                  <a:pt x="16630" y="1422316"/>
                </a:lnTo>
                <a:lnTo>
                  <a:pt x="36293" y="1463726"/>
                </a:lnTo>
                <a:lnTo>
                  <a:pt x="62523" y="1500825"/>
                </a:lnTo>
                <a:lnTo>
                  <a:pt x="94570" y="1532861"/>
                </a:lnTo>
                <a:lnTo>
                  <a:pt x="131684" y="1559084"/>
                </a:lnTo>
                <a:lnTo>
                  <a:pt x="173117" y="1578745"/>
                </a:lnTo>
                <a:lnTo>
                  <a:pt x="218118" y="1591091"/>
                </a:lnTo>
                <a:lnTo>
                  <a:pt x="265938" y="1595374"/>
                </a:lnTo>
                <a:lnTo>
                  <a:pt x="2446782" y="1595374"/>
                </a:lnTo>
                <a:lnTo>
                  <a:pt x="2494601" y="1591091"/>
                </a:lnTo>
                <a:lnTo>
                  <a:pt x="2539602" y="1578745"/>
                </a:lnTo>
                <a:lnTo>
                  <a:pt x="2581035" y="1559084"/>
                </a:lnTo>
                <a:lnTo>
                  <a:pt x="2618149" y="1532861"/>
                </a:lnTo>
                <a:lnTo>
                  <a:pt x="2650196" y="1500825"/>
                </a:lnTo>
                <a:lnTo>
                  <a:pt x="2676426" y="1463726"/>
                </a:lnTo>
                <a:lnTo>
                  <a:pt x="2696089" y="1422316"/>
                </a:lnTo>
                <a:lnTo>
                  <a:pt x="2708437" y="1377345"/>
                </a:lnTo>
                <a:lnTo>
                  <a:pt x="2712720" y="1329563"/>
                </a:lnTo>
                <a:lnTo>
                  <a:pt x="2712720" y="265938"/>
                </a:lnTo>
                <a:lnTo>
                  <a:pt x="2708437" y="218118"/>
                </a:lnTo>
                <a:lnTo>
                  <a:pt x="2696089" y="173117"/>
                </a:lnTo>
                <a:lnTo>
                  <a:pt x="2676426" y="131684"/>
                </a:lnTo>
                <a:lnTo>
                  <a:pt x="2650196" y="94570"/>
                </a:lnTo>
                <a:lnTo>
                  <a:pt x="2618149" y="62523"/>
                </a:lnTo>
                <a:lnTo>
                  <a:pt x="2581035" y="36293"/>
                </a:lnTo>
                <a:lnTo>
                  <a:pt x="2539602" y="16630"/>
                </a:lnTo>
                <a:lnTo>
                  <a:pt x="2494601" y="4282"/>
                </a:lnTo>
                <a:lnTo>
                  <a:pt x="2446782" y="0"/>
                </a:lnTo>
                <a:close/>
              </a:path>
            </a:pathLst>
          </a:custGeom>
          <a:solidFill>
            <a:srgbClr val="DEAA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3600" y="1524000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5">
                <a:moveTo>
                  <a:pt x="0" y="265938"/>
                </a:moveTo>
                <a:lnTo>
                  <a:pt x="4282" y="218118"/>
                </a:lnTo>
                <a:lnTo>
                  <a:pt x="16630" y="173117"/>
                </a:lnTo>
                <a:lnTo>
                  <a:pt x="36293" y="131684"/>
                </a:lnTo>
                <a:lnTo>
                  <a:pt x="62523" y="94570"/>
                </a:lnTo>
                <a:lnTo>
                  <a:pt x="94570" y="62523"/>
                </a:lnTo>
                <a:lnTo>
                  <a:pt x="131684" y="36293"/>
                </a:lnTo>
                <a:lnTo>
                  <a:pt x="173117" y="16630"/>
                </a:lnTo>
                <a:lnTo>
                  <a:pt x="218118" y="4282"/>
                </a:lnTo>
                <a:lnTo>
                  <a:pt x="265938" y="0"/>
                </a:lnTo>
                <a:lnTo>
                  <a:pt x="2446782" y="0"/>
                </a:lnTo>
                <a:lnTo>
                  <a:pt x="2494601" y="4282"/>
                </a:lnTo>
                <a:lnTo>
                  <a:pt x="2539602" y="16630"/>
                </a:lnTo>
                <a:lnTo>
                  <a:pt x="2581035" y="36293"/>
                </a:lnTo>
                <a:lnTo>
                  <a:pt x="2618149" y="62523"/>
                </a:lnTo>
                <a:lnTo>
                  <a:pt x="2650196" y="94570"/>
                </a:lnTo>
                <a:lnTo>
                  <a:pt x="2676426" y="131684"/>
                </a:lnTo>
                <a:lnTo>
                  <a:pt x="2696089" y="173117"/>
                </a:lnTo>
                <a:lnTo>
                  <a:pt x="2708437" y="218118"/>
                </a:lnTo>
                <a:lnTo>
                  <a:pt x="2712720" y="265938"/>
                </a:lnTo>
                <a:lnTo>
                  <a:pt x="2712720" y="1329563"/>
                </a:lnTo>
                <a:lnTo>
                  <a:pt x="2708437" y="1377345"/>
                </a:lnTo>
                <a:lnTo>
                  <a:pt x="2696089" y="1422316"/>
                </a:lnTo>
                <a:lnTo>
                  <a:pt x="2676426" y="1463726"/>
                </a:lnTo>
                <a:lnTo>
                  <a:pt x="2650196" y="1500825"/>
                </a:lnTo>
                <a:lnTo>
                  <a:pt x="2618149" y="1532861"/>
                </a:lnTo>
                <a:lnTo>
                  <a:pt x="2581035" y="1559084"/>
                </a:lnTo>
                <a:lnTo>
                  <a:pt x="2539602" y="1578745"/>
                </a:lnTo>
                <a:lnTo>
                  <a:pt x="2494601" y="1591091"/>
                </a:lnTo>
                <a:lnTo>
                  <a:pt x="2446782" y="1595374"/>
                </a:lnTo>
                <a:lnTo>
                  <a:pt x="265938" y="1595374"/>
                </a:lnTo>
                <a:lnTo>
                  <a:pt x="218118" y="1591091"/>
                </a:lnTo>
                <a:lnTo>
                  <a:pt x="173117" y="1578745"/>
                </a:lnTo>
                <a:lnTo>
                  <a:pt x="131684" y="1559084"/>
                </a:lnTo>
                <a:lnTo>
                  <a:pt x="94570" y="1532861"/>
                </a:lnTo>
                <a:lnTo>
                  <a:pt x="62523" y="1500825"/>
                </a:lnTo>
                <a:lnTo>
                  <a:pt x="36293" y="1463726"/>
                </a:lnTo>
                <a:lnTo>
                  <a:pt x="16630" y="1422316"/>
                </a:lnTo>
                <a:lnTo>
                  <a:pt x="4282" y="1377345"/>
                </a:lnTo>
                <a:lnTo>
                  <a:pt x="0" y="1329563"/>
                </a:lnTo>
                <a:lnTo>
                  <a:pt x="0" y="2659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68067" y="1892300"/>
            <a:ext cx="1938020" cy="80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105"/>
              </a:lnSpc>
            </a:pPr>
            <a:r>
              <a:rPr sz="2800" b="1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Субвенция</a:t>
            </a:r>
            <a:r>
              <a:rPr sz="2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2800" dirty="0">
              <a:latin typeface="Microsoft Sans Serif"/>
              <a:cs typeface="Microsoft Sans Serif"/>
            </a:endParaRPr>
          </a:p>
          <a:p>
            <a:pPr marL="1905" algn="ctr">
              <a:lnSpc>
                <a:spcPts val="3105"/>
              </a:lnSpc>
            </a:pPr>
            <a:r>
              <a:rPr sz="2800" b="1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ВУС</a:t>
            </a:r>
            <a:r>
              <a:rPr sz="2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endParaRPr sz="280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46320" y="3279013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4">
                <a:moveTo>
                  <a:pt x="3271393" y="0"/>
                </a:moveTo>
                <a:lnTo>
                  <a:pt x="3271393" y="199389"/>
                </a:lnTo>
                <a:lnTo>
                  <a:pt x="0" y="199389"/>
                </a:lnTo>
                <a:lnTo>
                  <a:pt x="0" y="1395984"/>
                </a:lnTo>
                <a:lnTo>
                  <a:pt x="3271393" y="1395984"/>
                </a:lnTo>
                <a:lnTo>
                  <a:pt x="3271393" y="1595374"/>
                </a:lnTo>
                <a:lnTo>
                  <a:pt x="4069079" y="797687"/>
                </a:lnTo>
                <a:lnTo>
                  <a:pt x="3271393" y="0"/>
                </a:lnTo>
                <a:close/>
              </a:path>
            </a:pathLst>
          </a:custGeom>
          <a:solidFill>
            <a:srgbClr val="D6F7E4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46320" y="3279013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4">
                <a:moveTo>
                  <a:pt x="0" y="199389"/>
                </a:moveTo>
                <a:lnTo>
                  <a:pt x="3271393" y="199389"/>
                </a:lnTo>
                <a:lnTo>
                  <a:pt x="3271393" y="0"/>
                </a:lnTo>
                <a:lnTo>
                  <a:pt x="4069079" y="797687"/>
                </a:lnTo>
                <a:lnTo>
                  <a:pt x="3271393" y="1595374"/>
                </a:lnTo>
                <a:lnTo>
                  <a:pt x="3271393" y="1395984"/>
                </a:lnTo>
                <a:lnTo>
                  <a:pt x="0" y="1395984"/>
                </a:lnTo>
                <a:lnTo>
                  <a:pt x="0" y="199389"/>
                </a:lnTo>
                <a:close/>
              </a:path>
            </a:pathLst>
          </a:custGeom>
          <a:ln w="25400">
            <a:solidFill>
              <a:srgbClr val="D6F7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9800" y="3276600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4">
                <a:moveTo>
                  <a:pt x="2446782" y="0"/>
                </a:moveTo>
                <a:lnTo>
                  <a:pt x="265938" y="0"/>
                </a:lnTo>
                <a:lnTo>
                  <a:pt x="218151" y="4282"/>
                </a:lnTo>
                <a:lnTo>
                  <a:pt x="173168" y="16630"/>
                </a:lnTo>
                <a:lnTo>
                  <a:pt x="131741" y="36293"/>
                </a:lnTo>
                <a:lnTo>
                  <a:pt x="94622" y="62523"/>
                </a:lnTo>
                <a:lnTo>
                  <a:pt x="62565" y="94570"/>
                </a:lnTo>
                <a:lnTo>
                  <a:pt x="36322" y="131684"/>
                </a:lnTo>
                <a:lnTo>
                  <a:pt x="16644" y="173117"/>
                </a:lnTo>
                <a:lnTo>
                  <a:pt x="4286" y="218118"/>
                </a:lnTo>
                <a:lnTo>
                  <a:pt x="0" y="265938"/>
                </a:lnTo>
                <a:lnTo>
                  <a:pt x="0" y="1329563"/>
                </a:lnTo>
                <a:lnTo>
                  <a:pt x="4286" y="1377349"/>
                </a:lnTo>
                <a:lnTo>
                  <a:pt x="16644" y="1422332"/>
                </a:lnTo>
                <a:lnTo>
                  <a:pt x="36321" y="1463759"/>
                </a:lnTo>
                <a:lnTo>
                  <a:pt x="62565" y="1500878"/>
                </a:lnTo>
                <a:lnTo>
                  <a:pt x="94622" y="1532935"/>
                </a:lnTo>
                <a:lnTo>
                  <a:pt x="131741" y="1559178"/>
                </a:lnTo>
                <a:lnTo>
                  <a:pt x="173168" y="1578856"/>
                </a:lnTo>
                <a:lnTo>
                  <a:pt x="218151" y="1591214"/>
                </a:lnTo>
                <a:lnTo>
                  <a:pt x="265938" y="1595501"/>
                </a:lnTo>
                <a:lnTo>
                  <a:pt x="2446782" y="1595501"/>
                </a:lnTo>
                <a:lnTo>
                  <a:pt x="2494601" y="1591214"/>
                </a:lnTo>
                <a:lnTo>
                  <a:pt x="2539602" y="1578856"/>
                </a:lnTo>
                <a:lnTo>
                  <a:pt x="2581035" y="1559179"/>
                </a:lnTo>
                <a:lnTo>
                  <a:pt x="2618149" y="1532935"/>
                </a:lnTo>
                <a:lnTo>
                  <a:pt x="2650196" y="1500878"/>
                </a:lnTo>
                <a:lnTo>
                  <a:pt x="2676426" y="1463759"/>
                </a:lnTo>
                <a:lnTo>
                  <a:pt x="2696089" y="1422332"/>
                </a:lnTo>
                <a:lnTo>
                  <a:pt x="2708437" y="1377349"/>
                </a:lnTo>
                <a:lnTo>
                  <a:pt x="2712720" y="1329563"/>
                </a:lnTo>
                <a:lnTo>
                  <a:pt x="2712720" y="265938"/>
                </a:lnTo>
                <a:lnTo>
                  <a:pt x="2708437" y="218118"/>
                </a:lnTo>
                <a:lnTo>
                  <a:pt x="2696089" y="173117"/>
                </a:lnTo>
                <a:lnTo>
                  <a:pt x="2676426" y="131684"/>
                </a:lnTo>
                <a:lnTo>
                  <a:pt x="2650196" y="94570"/>
                </a:lnTo>
                <a:lnTo>
                  <a:pt x="2618149" y="62523"/>
                </a:lnTo>
                <a:lnTo>
                  <a:pt x="2581035" y="36293"/>
                </a:lnTo>
                <a:lnTo>
                  <a:pt x="2539602" y="16630"/>
                </a:lnTo>
                <a:lnTo>
                  <a:pt x="2494601" y="4282"/>
                </a:lnTo>
                <a:lnTo>
                  <a:pt x="2446782" y="0"/>
                </a:lnTo>
                <a:close/>
              </a:path>
            </a:pathLst>
          </a:custGeom>
          <a:solidFill>
            <a:srgbClr val="60E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09800" y="3276600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4">
                <a:moveTo>
                  <a:pt x="0" y="265938"/>
                </a:moveTo>
                <a:lnTo>
                  <a:pt x="4286" y="218118"/>
                </a:lnTo>
                <a:lnTo>
                  <a:pt x="16644" y="173117"/>
                </a:lnTo>
                <a:lnTo>
                  <a:pt x="36322" y="131684"/>
                </a:lnTo>
                <a:lnTo>
                  <a:pt x="62565" y="94570"/>
                </a:lnTo>
                <a:lnTo>
                  <a:pt x="94622" y="62523"/>
                </a:lnTo>
                <a:lnTo>
                  <a:pt x="131741" y="36293"/>
                </a:lnTo>
                <a:lnTo>
                  <a:pt x="173168" y="16630"/>
                </a:lnTo>
                <a:lnTo>
                  <a:pt x="218151" y="4282"/>
                </a:lnTo>
                <a:lnTo>
                  <a:pt x="265938" y="0"/>
                </a:lnTo>
                <a:lnTo>
                  <a:pt x="2446782" y="0"/>
                </a:lnTo>
                <a:lnTo>
                  <a:pt x="2494601" y="4282"/>
                </a:lnTo>
                <a:lnTo>
                  <a:pt x="2539602" y="16630"/>
                </a:lnTo>
                <a:lnTo>
                  <a:pt x="2581035" y="36293"/>
                </a:lnTo>
                <a:lnTo>
                  <a:pt x="2618149" y="62523"/>
                </a:lnTo>
                <a:lnTo>
                  <a:pt x="2650196" y="94570"/>
                </a:lnTo>
                <a:lnTo>
                  <a:pt x="2676426" y="131684"/>
                </a:lnTo>
                <a:lnTo>
                  <a:pt x="2696089" y="173117"/>
                </a:lnTo>
                <a:lnTo>
                  <a:pt x="2708437" y="218118"/>
                </a:lnTo>
                <a:lnTo>
                  <a:pt x="2712720" y="265938"/>
                </a:lnTo>
                <a:lnTo>
                  <a:pt x="2712720" y="1329563"/>
                </a:lnTo>
                <a:lnTo>
                  <a:pt x="2708437" y="1377349"/>
                </a:lnTo>
                <a:lnTo>
                  <a:pt x="2696089" y="1422332"/>
                </a:lnTo>
                <a:lnTo>
                  <a:pt x="2676426" y="1463759"/>
                </a:lnTo>
                <a:lnTo>
                  <a:pt x="2650196" y="1500878"/>
                </a:lnTo>
                <a:lnTo>
                  <a:pt x="2618149" y="1532935"/>
                </a:lnTo>
                <a:lnTo>
                  <a:pt x="2581035" y="1559179"/>
                </a:lnTo>
                <a:lnTo>
                  <a:pt x="2539602" y="1578856"/>
                </a:lnTo>
                <a:lnTo>
                  <a:pt x="2494601" y="1591214"/>
                </a:lnTo>
                <a:lnTo>
                  <a:pt x="2446782" y="1595501"/>
                </a:lnTo>
                <a:lnTo>
                  <a:pt x="265938" y="1595501"/>
                </a:lnTo>
                <a:lnTo>
                  <a:pt x="218151" y="1591214"/>
                </a:lnTo>
                <a:lnTo>
                  <a:pt x="173168" y="1578856"/>
                </a:lnTo>
                <a:lnTo>
                  <a:pt x="131741" y="1559178"/>
                </a:lnTo>
                <a:lnTo>
                  <a:pt x="94622" y="1532935"/>
                </a:lnTo>
                <a:lnTo>
                  <a:pt x="62565" y="1500878"/>
                </a:lnTo>
                <a:lnTo>
                  <a:pt x="36321" y="1463759"/>
                </a:lnTo>
                <a:lnTo>
                  <a:pt x="16644" y="1422332"/>
                </a:lnTo>
                <a:lnTo>
                  <a:pt x="4286" y="1377349"/>
                </a:lnTo>
                <a:lnTo>
                  <a:pt x="0" y="1329563"/>
                </a:lnTo>
                <a:lnTo>
                  <a:pt x="0" y="2659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33954" y="3736466"/>
            <a:ext cx="2352675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6695">
              <a:lnSpc>
                <a:spcPts val="2650"/>
              </a:lnSpc>
            </a:pPr>
            <a:r>
              <a:rPr sz="2600" b="1" dirty="0">
                <a:solidFill>
                  <a:srgbClr val="FFFFFF"/>
                </a:solidFill>
                <a:latin typeface="Microsoft Sans Serif"/>
                <a:cs typeface="Microsoft Sans Serif"/>
              </a:rPr>
              <a:t>Дотация на  выравнивание </a:t>
            </a:r>
            <a:endParaRPr sz="2600" b="1" dirty="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46320" y="5033898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4">
                <a:moveTo>
                  <a:pt x="3271393" y="0"/>
                </a:moveTo>
                <a:lnTo>
                  <a:pt x="3271393" y="199516"/>
                </a:lnTo>
                <a:lnTo>
                  <a:pt x="0" y="199516"/>
                </a:lnTo>
                <a:lnTo>
                  <a:pt x="0" y="1396072"/>
                </a:lnTo>
                <a:lnTo>
                  <a:pt x="3271393" y="1396072"/>
                </a:lnTo>
                <a:lnTo>
                  <a:pt x="3271393" y="1595501"/>
                </a:lnTo>
                <a:lnTo>
                  <a:pt x="4069079" y="797775"/>
                </a:lnTo>
                <a:lnTo>
                  <a:pt x="3271393" y="0"/>
                </a:lnTo>
                <a:close/>
              </a:path>
            </a:pathLst>
          </a:custGeom>
          <a:solidFill>
            <a:srgbClr val="F4D2CC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46320" y="5033898"/>
            <a:ext cx="4069079" cy="1595755"/>
          </a:xfrm>
          <a:custGeom>
            <a:avLst/>
            <a:gdLst/>
            <a:ahLst/>
            <a:cxnLst/>
            <a:rect l="l" t="t" r="r" b="b"/>
            <a:pathLst>
              <a:path w="4069079" h="1595754">
                <a:moveTo>
                  <a:pt x="0" y="199516"/>
                </a:moveTo>
                <a:lnTo>
                  <a:pt x="3271393" y="199516"/>
                </a:lnTo>
                <a:lnTo>
                  <a:pt x="3271393" y="0"/>
                </a:lnTo>
                <a:lnTo>
                  <a:pt x="4069079" y="797775"/>
                </a:lnTo>
                <a:lnTo>
                  <a:pt x="3271393" y="1595501"/>
                </a:lnTo>
                <a:lnTo>
                  <a:pt x="3271393" y="1396072"/>
                </a:lnTo>
                <a:lnTo>
                  <a:pt x="0" y="1396072"/>
                </a:lnTo>
                <a:lnTo>
                  <a:pt x="0" y="199516"/>
                </a:lnTo>
                <a:close/>
              </a:path>
            </a:pathLst>
          </a:custGeom>
          <a:ln w="25400">
            <a:solidFill>
              <a:srgbClr val="F4D2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sz="half" idx="3"/>
          </p:nvPr>
        </p:nvSpPr>
        <p:spPr>
          <a:xfrm>
            <a:off x="4862576" y="1645792"/>
            <a:ext cx="2773045" cy="48218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880"/>
              </a:lnSpc>
            </a:pPr>
            <a:r>
              <a:rPr b="0" dirty="0">
                <a:latin typeface="Microsoft Sans Serif"/>
                <a:cs typeface="Microsoft Sans Serif"/>
              </a:rPr>
              <a:t>•</a:t>
            </a:r>
            <a:r>
              <a:rPr b="0" spc="-550" dirty="0">
                <a:latin typeface="Microsoft Sans Serif"/>
                <a:cs typeface="Microsoft Sans Serif"/>
              </a:rPr>
              <a:t> </a:t>
            </a:r>
            <a:r>
              <a:rPr lang="ru-RU" spc="-550" dirty="0" smtClean="0"/>
              <a:t>255,51</a:t>
            </a:r>
            <a:endParaRPr dirty="0"/>
          </a:p>
          <a:p>
            <a:pPr marL="299085">
              <a:lnSpc>
                <a:spcPts val="4880"/>
              </a:lnSpc>
            </a:pPr>
            <a:r>
              <a:rPr spc="5" dirty="0"/>
              <a:t>тыс.</a:t>
            </a:r>
            <a:r>
              <a:rPr spc="-140" dirty="0"/>
              <a:t> </a:t>
            </a:r>
            <a:r>
              <a:rPr spc="10" dirty="0"/>
              <a:t>руб.</a:t>
            </a:r>
            <a:r>
              <a:rPr spc="-5" dirty="0"/>
              <a:t> </a:t>
            </a:r>
          </a:p>
          <a:p>
            <a:pPr marL="12700">
              <a:lnSpc>
                <a:spcPts val="4880"/>
              </a:lnSpc>
              <a:spcBef>
                <a:spcPts val="4065"/>
              </a:spcBef>
            </a:pPr>
            <a:r>
              <a:rPr b="0" dirty="0">
                <a:solidFill>
                  <a:srgbClr val="34B19C"/>
                </a:solidFill>
                <a:latin typeface="Microsoft Sans Serif"/>
                <a:cs typeface="Microsoft Sans Serif"/>
              </a:rPr>
              <a:t>•</a:t>
            </a:r>
            <a:r>
              <a:rPr b="0" spc="-545" dirty="0">
                <a:solidFill>
                  <a:srgbClr val="34B19C"/>
                </a:solidFill>
                <a:latin typeface="Microsoft Sans Serif"/>
                <a:cs typeface="Microsoft Sans Serif"/>
              </a:rPr>
              <a:t> </a:t>
            </a:r>
            <a:r>
              <a:rPr lang="ru-RU" spc="-5" dirty="0" smtClean="0">
                <a:solidFill>
                  <a:srgbClr val="34B19C"/>
                </a:solidFill>
              </a:rPr>
              <a:t>881,90</a:t>
            </a:r>
            <a:endParaRPr spc="-5" dirty="0">
              <a:solidFill>
                <a:srgbClr val="34B19C"/>
              </a:solidFill>
            </a:endParaRPr>
          </a:p>
          <a:p>
            <a:pPr marL="299085">
              <a:lnSpc>
                <a:spcPts val="4880"/>
              </a:lnSpc>
            </a:pPr>
            <a:r>
              <a:rPr spc="5" dirty="0">
                <a:solidFill>
                  <a:srgbClr val="34B19C"/>
                </a:solidFill>
              </a:rPr>
              <a:t>тыс.</a:t>
            </a:r>
            <a:r>
              <a:rPr spc="-140" dirty="0">
                <a:solidFill>
                  <a:srgbClr val="34B19C"/>
                </a:solidFill>
              </a:rPr>
              <a:t> </a:t>
            </a:r>
            <a:r>
              <a:rPr spc="10" dirty="0">
                <a:solidFill>
                  <a:srgbClr val="34B19C"/>
                </a:solidFill>
              </a:rPr>
              <a:t>руб.</a:t>
            </a:r>
            <a:r>
              <a:rPr spc="-5" dirty="0">
                <a:solidFill>
                  <a:srgbClr val="35B09D"/>
                </a:solidFill>
              </a:rPr>
              <a:t> </a:t>
            </a:r>
          </a:p>
          <a:p>
            <a:pPr marL="12700">
              <a:lnSpc>
                <a:spcPts val="4880"/>
              </a:lnSpc>
              <a:spcBef>
                <a:spcPts val="4065"/>
              </a:spcBef>
            </a:pPr>
            <a:r>
              <a:rPr b="0" dirty="0">
                <a:solidFill>
                  <a:srgbClr val="CA4F05"/>
                </a:solidFill>
                <a:latin typeface="Microsoft Sans Serif"/>
                <a:cs typeface="Microsoft Sans Serif"/>
              </a:rPr>
              <a:t>•</a:t>
            </a:r>
            <a:r>
              <a:rPr b="0" spc="-540" dirty="0">
                <a:solidFill>
                  <a:srgbClr val="CA4F05"/>
                </a:solidFill>
                <a:latin typeface="Microsoft Sans Serif"/>
                <a:cs typeface="Microsoft Sans Serif"/>
              </a:rPr>
              <a:t> </a:t>
            </a:r>
            <a:r>
              <a:rPr lang="ru-RU" spc="-540" dirty="0" smtClean="0">
                <a:solidFill>
                  <a:srgbClr val="CA4F05"/>
                </a:solidFill>
              </a:rPr>
              <a:t>7609,28</a:t>
            </a:r>
            <a:endParaRPr spc="-5" dirty="0">
              <a:solidFill>
                <a:srgbClr val="CA4F05"/>
              </a:solidFill>
            </a:endParaRPr>
          </a:p>
          <a:p>
            <a:pPr marL="299085">
              <a:lnSpc>
                <a:spcPts val="4880"/>
              </a:lnSpc>
            </a:pPr>
            <a:r>
              <a:rPr spc="5" dirty="0">
                <a:solidFill>
                  <a:srgbClr val="CA4F05"/>
                </a:solidFill>
              </a:rPr>
              <a:t>тыс.</a:t>
            </a:r>
            <a:r>
              <a:rPr spc="-140" dirty="0">
                <a:solidFill>
                  <a:srgbClr val="CA4F05"/>
                </a:solidFill>
              </a:rPr>
              <a:t> </a:t>
            </a:r>
            <a:r>
              <a:rPr spc="10" dirty="0">
                <a:solidFill>
                  <a:srgbClr val="CA4F05"/>
                </a:solidFill>
              </a:rPr>
              <a:t>руб.</a:t>
            </a:r>
            <a:r>
              <a:rPr spc="-5" dirty="0">
                <a:solidFill>
                  <a:srgbClr val="C94F04"/>
                </a:solidFill>
              </a:rPr>
              <a:t> </a:t>
            </a:r>
          </a:p>
        </p:txBody>
      </p:sp>
      <p:sp>
        <p:nvSpPr>
          <p:cNvPr id="16" name="object 16"/>
          <p:cNvSpPr/>
          <p:nvPr/>
        </p:nvSpPr>
        <p:spPr>
          <a:xfrm>
            <a:off x="2133600" y="5033898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4">
                <a:moveTo>
                  <a:pt x="2446782" y="0"/>
                </a:moveTo>
                <a:lnTo>
                  <a:pt x="265938" y="0"/>
                </a:lnTo>
                <a:lnTo>
                  <a:pt x="218118" y="4286"/>
                </a:lnTo>
                <a:lnTo>
                  <a:pt x="173117" y="16644"/>
                </a:lnTo>
                <a:lnTo>
                  <a:pt x="131684" y="36321"/>
                </a:lnTo>
                <a:lnTo>
                  <a:pt x="94570" y="62565"/>
                </a:lnTo>
                <a:lnTo>
                  <a:pt x="62523" y="94622"/>
                </a:lnTo>
                <a:lnTo>
                  <a:pt x="36293" y="131741"/>
                </a:lnTo>
                <a:lnTo>
                  <a:pt x="16630" y="173168"/>
                </a:lnTo>
                <a:lnTo>
                  <a:pt x="4282" y="218151"/>
                </a:lnTo>
                <a:lnTo>
                  <a:pt x="0" y="265938"/>
                </a:lnTo>
                <a:lnTo>
                  <a:pt x="0" y="1329588"/>
                </a:lnTo>
                <a:lnTo>
                  <a:pt x="4282" y="1377387"/>
                </a:lnTo>
                <a:lnTo>
                  <a:pt x="16630" y="1422375"/>
                </a:lnTo>
                <a:lnTo>
                  <a:pt x="36293" y="1463801"/>
                </a:lnTo>
                <a:lnTo>
                  <a:pt x="62523" y="1500913"/>
                </a:lnTo>
                <a:lnTo>
                  <a:pt x="94570" y="1532962"/>
                </a:lnTo>
                <a:lnTo>
                  <a:pt x="131684" y="1559196"/>
                </a:lnTo>
                <a:lnTo>
                  <a:pt x="173117" y="1578865"/>
                </a:lnTo>
                <a:lnTo>
                  <a:pt x="218118" y="1591216"/>
                </a:lnTo>
                <a:lnTo>
                  <a:pt x="265938" y="1595501"/>
                </a:lnTo>
                <a:lnTo>
                  <a:pt x="2446782" y="1595501"/>
                </a:lnTo>
                <a:lnTo>
                  <a:pt x="2494601" y="1591216"/>
                </a:lnTo>
                <a:lnTo>
                  <a:pt x="2539602" y="1578865"/>
                </a:lnTo>
                <a:lnTo>
                  <a:pt x="2581035" y="1559196"/>
                </a:lnTo>
                <a:lnTo>
                  <a:pt x="2618149" y="1532962"/>
                </a:lnTo>
                <a:lnTo>
                  <a:pt x="2650196" y="1500913"/>
                </a:lnTo>
                <a:lnTo>
                  <a:pt x="2676426" y="1463801"/>
                </a:lnTo>
                <a:lnTo>
                  <a:pt x="2696089" y="1422375"/>
                </a:lnTo>
                <a:lnTo>
                  <a:pt x="2708437" y="1377387"/>
                </a:lnTo>
                <a:lnTo>
                  <a:pt x="2712720" y="1329588"/>
                </a:lnTo>
                <a:lnTo>
                  <a:pt x="2712720" y="265938"/>
                </a:lnTo>
                <a:lnTo>
                  <a:pt x="2708437" y="218151"/>
                </a:lnTo>
                <a:lnTo>
                  <a:pt x="2696089" y="173168"/>
                </a:lnTo>
                <a:lnTo>
                  <a:pt x="2676426" y="131741"/>
                </a:lnTo>
                <a:lnTo>
                  <a:pt x="2650196" y="94622"/>
                </a:lnTo>
                <a:lnTo>
                  <a:pt x="2618149" y="62565"/>
                </a:lnTo>
                <a:lnTo>
                  <a:pt x="2581035" y="36322"/>
                </a:lnTo>
                <a:lnTo>
                  <a:pt x="2539602" y="16644"/>
                </a:lnTo>
                <a:lnTo>
                  <a:pt x="2494601" y="4286"/>
                </a:lnTo>
                <a:lnTo>
                  <a:pt x="2446782" y="0"/>
                </a:lnTo>
                <a:close/>
              </a:path>
            </a:pathLst>
          </a:custGeom>
          <a:solidFill>
            <a:srgbClr val="E16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3600" y="5033898"/>
            <a:ext cx="2712720" cy="1595755"/>
          </a:xfrm>
          <a:custGeom>
            <a:avLst/>
            <a:gdLst/>
            <a:ahLst/>
            <a:cxnLst/>
            <a:rect l="l" t="t" r="r" b="b"/>
            <a:pathLst>
              <a:path w="2712720" h="1595754">
                <a:moveTo>
                  <a:pt x="0" y="265938"/>
                </a:moveTo>
                <a:lnTo>
                  <a:pt x="4282" y="218151"/>
                </a:lnTo>
                <a:lnTo>
                  <a:pt x="16630" y="173168"/>
                </a:lnTo>
                <a:lnTo>
                  <a:pt x="36293" y="131741"/>
                </a:lnTo>
                <a:lnTo>
                  <a:pt x="62523" y="94622"/>
                </a:lnTo>
                <a:lnTo>
                  <a:pt x="94570" y="62565"/>
                </a:lnTo>
                <a:lnTo>
                  <a:pt x="131684" y="36321"/>
                </a:lnTo>
                <a:lnTo>
                  <a:pt x="173117" y="16644"/>
                </a:lnTo>
                <a:lnTo>
                  <a:pt x="218118" y="4286"/>
                </a:lnTo>
                <a:lnTo>
                  <a:pt x="265938" y="0"/>
                </a:lnTo>
                <a:lnTo>
                  <a:pt x="2446782" y="0"/>
                </a:lnTo>
                <a:lnTo>
                  <a:pt x="2494601" y="4286"/>
                </a:lnTo>
                <a:lnTo>
                  <a:pt x="2539602" y="16644"/>
                </a:lnTo>
                <a:lnTo>
                  <a:pt x="2581035" y="36322"/>
                </a:lnTo>
                <a:lnTo>
                  <a:pt x="2618149" y="62565"/>
                </a:lnTo>
                <a:lnTo>
                  <a:pt x="2650196" y="94622"/>
                </a:lnTo>
                <a:lnTo>
                  <a:pt x="2676426" y="131741"/>
                </a:lnTo>
                <a:lnTo>
                  <a:pt x="2696089" y="173168"/>
                </a:lnTo>
                <a:lnTo>
                  <a:pt x="2708437" y="218151"/>
                </a:lnTo>
                <a:lnTo>
                  <a:pt x="2712720" y="265938"/>
                </a:lnTo>
                <a:lnTo>
                  <a:pt x="2712720" y="1329588"/>
                </a:lnTo>
                <a:lnTo>
                  <a:pt x="2708437" y="1377387"/>
                </a:lnTo>
                <a:lnTo>
                  <a:pt x="2696089" y="1422375"/>
                </a:lnTo>
                <a:lnTo>
                  <a:pt x="2676426" y="1463801"/>
                </a:lnTo>
                <a:lnTo>
                  <a:pt x="2650196" y="1500913"/>
                </a:lnTo>
                <a:lnTo>
                  <a:pt x="2618149" y="1532962"/>
                </a:lnTo>
                <a:lnTo>
                  <a:pt x="2581035" y="1559196"/>
                </a:lnTo>
                <a:lnTo>
                  <a:pt x="2539602" y="1578865"/>
                </a:lnTo>
                <a:lnTo>
                  <a:pt x="2494601" y="1591216"/>
                </a:lnTo>
                <a:lnTo>
                  <a:pt x="2446782" y="1595501"/>
                </a:lnTo>
                <a:lnTo>
                  <a:pt x="265938" y="1595501"/>
                </a:lnTo>
                <a:lnTo>
                  <a:pt x="218118" y="1591216"/>
                </a:lnTo>
                <a:lnTo>
                  <a:pt x="173117" y="1578865"/>
                </a:lnTo>
                <a:lnTo>
                  <a:pt x="131684" y="1559196"/>
                </a:lnTo>
                <a:lnTo>
                  <a:pt x="94570" y="1532962"/>
                </a:lnTo>
                <a:lnTo>
                  <a:pt x="62523" y="1500913"/>
                </a:lnTo>
                <a:lnTo>
                  <a:pt x="36293" y="1463801"/>
                </a:lnTo>
                <a:lnTo>
                  <a:pt x="16630" y="1422375"/>
                </a:lnTo>
                <a:lnTo>
                  <a:pt x="4282" y="1377387"/>
                </a:lnTo>
                <a:lnTo>
                  <a:pt x="0" y="1329588"/>
                </a:lnTo>
                <a:lnTo>
                  <a:pt x="0" y="26593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362454" y="5107842"/>
            <a:ext cx="2178812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algn="ctr">
              <a:lnSpc>
                <a:spcPts val="2440"/>
              </a:lnSpc>
            </a:pPr>
            <a:r>
              <a:rPr lang="ru-RU" sz="1500" dirty="0" smtClean="0">
                <a:solidFill>
                  <a:schemeClr val="bg1"/>
                </a:solidFill>
                <a:latin typeface="Microsoft Sans Serif" panose="020B0604020202020204" pitchFamily="34" charset="0"/>
              </a:rPr>
              <a:t>Субсидии бюджетам бюджетной системы Российской Федерации (межбюджетный субсидии)</a:t>
            </a:r>
            <a:endParaRPr lang="ru-RU" sz="1500" dirty="0">
              <a:solidFill>
                <a:schemeClr val="bg1"/>
              </a:solidFill>
              <a:latin typeface="Microsoft Sans Serif" panose="020B0604020202020204" pitchFamily="34" charset="0"/>
            </a:endParaRPr>
          </a:p>
          <a:p>
            <a:pPr algn="ctr">
              <a:lnSpc>
                <a:spcPts val="2440"/>
              </a:lnSpc>
            </a:pPr>
            <a:endParaRPr sz="2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510" y="102108"/>
            <a:ext cx="4533900" cy="54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Cambria"/>
                <a:cs typeface="Cambria"/>
              </a:rPr>
              <a:t>РАСХОДЫ</a:t>
            </a:r>
            <a:r>
              <a:rPr sz="3600" spc="-65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БЮДЖЕТА</a:t>
            </a:r>
            <a:r>
              <a:rPr sz="3600" dirty="0"/>
              <a:t> 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5968" y="739140"/>
            <a:ext cx="8357616" cy="569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83664" y="982980"/>
            <a:ext cx="5551932" cy="5699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94219" y="982980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0765" y="701040"/>
            <a:ext cx="83312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360" marR="1618615" indent="605155" algn="ctr">
              <a:lnSpc>
                <a:spcPts val="2350"/>
              </a:lnSpc>
            </a:pPr>
            <a:r>
              <a:rPr lang="ru-RU" sz="1700" b="1" dirty="0" smtClean="0">
                <a:solidFill>
                  <a:srgbClr val="FFFFFF"/>
                </a:solidFill>
                <a:latin typeface="Cambria"/>
                <a:cs typeface="Cambria"/>
              </a:rPr>
              <a:t>ДОЛИННЕНСКОГО </a:t>
            </a:r>
            <a:r>
              <a:rPr sz="1700" b="1" spc="-140" dirty="0" smtClean="0">
                <a:solidFill>
                  <a:srgbClr val="FFFFFF"/>
                </a:solidFill>
                <a:latin typeface="Cambria"/>
                <a:cs typeface="Cambria"/>
              </a:rPr>
              <a:t>СЕЛЬСКОГО </a:t>
            </a:r>
            <a:r>
              <a:rPr sz="1700" b="1" dirty="0">
                <a:solidFill>
                  <a:srgbClr val="FFFFFF"/>
                </a:solidFill>
                <a:latin typeface="Cambria"/>
                <a:cs typeface="Cambria"/>
              </a:rPr>
              <a:t>ПОСЕЛЕНИЯ  БАХЧИСАРАЙСКОГОРАЙОНА  РЕСПУБЛИКИ КРЫМ</a:t>
            </a:r>
            <a:r>
              <a:rPr sz="1700" b="1" spc="-8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700" b="1" dirty="0" smtClean="0">
                <a:solidFill>
                  <a:srgbClr val="FFFFFF"/>
                </a:solidFill>
                <a:latin typeface="Cambria"/>
                <a:cs typeface="Cambria"/>
              </a:rPr>
              <a:t>ЗА</a:t>
            </a:r>
            <a:r>
              <a:rPr lang="ru-RU" sz="1700" b="1" dirty="0" smtClean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lang="ru-RU" sz="1700" b="1" dirty="0" smtClean="0">
                <a:solidFill>
                  <a:srgbClr val="FFFFFF"/>
                </a:solidFill>
                <a:latin typeface="Cambria"/>
                <a:cs typeface="Cambria"/>
              </a:rPr>
              <a:t>2022 </a:t>
            </a:r>
            <a:r>
              <a:rPr lang="ru-RU" sz="1700" b="1" dirty="0" smtClean="0">
                <a:solidFill>
                  <a:srgbClr val="FFFFFF"/>
                </a:solidFill>
                <a:latin typeface="Cambria"/>
                <a:cs typeface="Cambria"/>
              </a:rPr>
              <a:t>ГОД</a:t>
            </a:r>
            <a:endParaRPr sz="1700" dirty="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68596" y="3009900"/>
            <a:ext cx="1306068" cy="569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33288" y="3009900"/>
            <a:ext cx="397763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21780" y="2705100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72200" y="3009900"/>
            <a:ext cx="1219200" cy="569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104888" y="3009900"/>
            <a:ext cx="286511" cy="569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1780" y="3314700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586471" y="3009900"/>
            <a:ext cx="1004316" cy="5699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49411" y="3009900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43271" y="3785615"/>
            <a:ext cx="1155191" cy="5699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657088" y="3785615"/>
            <a:ext cx="397763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14871" y="3785615"/>
            <a:ext cx="1155192" cy="5699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028688" y="3785615"/>
            <a:ext cx="362711" cy="5699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586471" y="3785615"/>
            <a:ext cx="1004316" cy="5699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249411" y="3785615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94147" y="4425696"/>
            <a:ext cx="853439" cy="5699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06211" y="4425696"/>
            <a:ext cx="397763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65747" y="4425696"/>
            <a:ext cx="853440" cy="5699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77811" y="442569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10271" y="4425696"/>
            <a:ext cx="1155192" cy="5699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24088" y="442569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68596" y="5294376"/>
            <a:ext cx="1306068" cy="56997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33288" y="5294376"/>
            <a:ext cx="397763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21780" y="498957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72200" y="5294376"/>
            <a:ext cx="1219200" cy="56997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104888" y="5294376"/>
            <a:ext cx="286511" cy="569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21780" y="559917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586471" y="5294376"/>
            <a:ext cx="1004316" cy="56997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249411" y="5294376"/>
            <a:ext cx="397764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028688" y="6106667"/>
            <a:ext cx="362711" cy="5699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18476" y="6454138"/>
            <a:ext cx="1395983" cy="40386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673083" y="6454138"/>
            <a:ext cx="397764" cy="40386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3" name="object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416911"/>
              </p:ext>
            </p:extLst>
          </p:nvPr>
        </p:nvGraphicFramePr>
        <p:xfrm>
          <a:off x="304800" y="1394826"/>
          <a:ext cx="8451849" cy="444122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23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11505">
                        <a:lnSpc>
                          <a:spcPct val="100000"/>
                        </a:lnSpc>
                      </a:pPr>
                      <a:r>
                        <a:rPr sz="15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sz="1500" spc="-4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500" spc="-4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ОТРАСЛИ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1140" marR="112395" indent="-228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 </a:t>
                      </a: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sz="1500" spc="-1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500" spc="-5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573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2125" marR="133350" indent="-23622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</a:t>
                      </a:r>
                      <a:r>
                        <a:rPr sz="1500" spc="-8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573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075"/>
                        </a:lnSpc>
                      </a:pP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52400" marR="142875" algn="ctr">
                        <a:lnSpc>
                          <a:spcPct val="100000"/>
                        </a:lnSpc>
                      </a:pP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</a:t>
                      </a:r>
                      <a:r>
                        <a:rPr sz="1500" spc="-8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ЛНЕ  НИЯ</a:t>
                      </a:r>
                      <a:endParaRPr sz="15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596">
                <a:tc>
                  <a:txBody>
                    <a:bodyPr/>
                    <a:lstStyle/>
                    <a:p>
                      <a:pPr marL="180340" algn="just">
                        <a:lnSpc>
                          <a:spcPct val="100000"/>
                        </a:lnSpc>
                      </a:pPr>
                      <a:r>
                        <a:rPr sz="1500" spc="-1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sz="1500" spc="-4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5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235"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3 660,73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659,47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4965" algn="ctr">
                        <a:lnSpc>
                          <a:spcPct val="100000"/>
                        </a:lnSpc>
                      </a:pPr>
                      <a:r>
                        <a:rPr lang="ru-RU"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662305" algn="just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sz="1500" spc="-2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</a:t>
                      </a:r>
                    </a:p>
                  </a:txBody>
                  <a:tcPr marL="0" marR="0" marT="13017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28930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lang="ru-RU"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255,51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13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86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lang="ru-RU"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255,51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13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4965"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lang="ru-RU"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13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488315" algn="just">
                        <a:lnSpc>
                          <a:spcPct val="100000"/>
                        </a:lnSpc>
                        <a:spcBef>
                          <a:spcPts val="1770"/>
                        </a:spcBef>
                      </a:pPr>
                      <a:r>
                        <a:rPr sz="15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sz="1500" spc="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500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47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3185" algn="ctr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lang="ru-RU"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082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lang="ru-RU"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082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8765" algn="ctr"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r>
                        <a:rPr lang="ru-RU"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4000" marR="0" marT="20827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294">
                <a:tc>
                  <a:txBody>
                    <a:bodyPr/>
                    <a:lstStyle/>
                    <a:p>
                      <a:pPr marL="1466850" marR="558800" indent="-925194" algn="just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sz="15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ИЛИЩН</a:t>
                      </a:r>
                      <a:r>
                        <a:rPr sz="1500" spc="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sz="1500" spc="-4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  <a:r>
                        <a:rPr sz="15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</a:t>
                      </a:r>
                      <a:r>
                        <a:rPr sz="15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r>
                        <a:rPr sz="1500" spc="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r>
                        <a:rPr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НОЕ  </a:t>
                      </a:r>
                      <a:r>
                        <a:rPr sz="1500" spc="-5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35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14 775,38</a:t>
                      </a:r>
                      <a:endParaRPr sz="15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0805" algn="ctr">
                        <a:lnSpc>
                          <a:spcPct val="100000"/>
                        </a:lnSpc>
                      </a:pPr>
                      <a:r>
                        <a:rPr lang="ru-RU" sz="1500" spc="-5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13 396,27</a:t>
                      </a:r>
                      <a:endParaRPr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90,67</a:t>
                      </a:r>
                      <a:endParaRPr sz="15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8167">
                <a:tc>
                  <a:txBody>
                    <a:bodyPr/>
                    <a:lstStyle/>
                    <a:p>
                      <a:pPr marL="1466850" marR="558800" indent="-925194" algn="just">
                        <a:lnSpc>
                          <a:spcPct val="100000"/>
                        </a:lnSpc>
                        <a:spcBef>
                          <a:spcPts val="1760"/>
                        </a:spcBef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Культура.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Кинематография</a:t>
                      </a:r>
                      <a:endParaRPr sz="15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35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00"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120,00</a:t>
                      </a:r>
                      <a:endParaRPr sz="15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119,99</a:t>
                      </a:r>
                      <a:endParaRPr sz="15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99,99</a:t>
                      </a:r>
                      <a:endParaRPr sz="15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27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object 44"/>
          <p:cNvSpPr txBox="1"/>
          <p:nvPr/>
        </p:nvSpPr>
        <p:spPr>
          <a:xfrm>
            <a:off x="7767066" y="6532371"/>
            <a:ext cx="1082040" cy="323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Cambria"/>
                <a:cs typeface="Cambria"/>
              </a:rPr>
              <a:t>тыс.</a:t>
            </a:r>
            <a:r>
              <a:rPr sz="2000" b="1" spc="-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mbria"/>
                <a:cs typeface="Cambria"/>
              </a:rPr>
              <a:t>руб.</a:t>
            </a:r>
            <a:endParaRPr sz="2000" dirty="0">
              <a:latin typeface="Cambria"/>
              <a:cs typeface="Cambria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19021"/>
              </p:ext>
            </p:extLst>
          </p:nvPr>
        </p:nvGraphicFramePr>
        <p:xfrm>
          <a:off x="304800" y="5486400"/>
          <a:ext cx="8451848" cy="110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146912680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87127129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077088082"/>
                    </a:ext>
                  </a:extLst>
                </a:gridCol>
                <a:gridCol w="1365248">
                  <a:extLst>
                    <a:ext uri="{9D8B030D-6E8A-4147-A177-3AD203B41FA5}">
                      <a16:colId xmlns:a16="http://schemas.microsoft.com/office/drawing/2014/main" val="1198306757"/>
                    </a:ext>
                  </a:extLst>
                </a:gridCol>
              </a:tblGrid>
              <a:tr h="1109180">
                <a:tc>
                  <a:txBody>
                    <a:bodyPr/>
                    <a:lstStyle/>
                    <a:p>
                      <a:pPr algn="just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Физическая культура и спорт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598,42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598,42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308652"/>
                  </a:ext>
                </a:extLst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344343"/>
              </p:ext>
            </p:extLst>
          </p:nvPr>
        </p:nvGraphicFramePr>
        <p:xfrm>
          <a:off x="304799" y="6057900"/>
          <a:ext cx="8458201" cy="548640"/>
        </p:xfrm>
        <a:graphic>
          <a:graphicData uri="http://schemas.openxmlformats.org/drawingml/2006/table">
            <a:tbl>
              <a:tblPr/>
              <a:tblGrid>
                <a:gridCol w="4267201">
                  <a:extLst>
                    <a:ext uri="{9D8B030D-6E8A-4147-A177-3AD203B41FA5}">
                      <a16:colId xmlns:a16="http://schemas.microsoft.com/office/drawing/2014/main" val="130814681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90585459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548063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97788599"/>
                    </a:ext>
                  </a:extLst>
                </a:gridCol>
              </a:tblGrid>
              <a:tr h="54512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  правоохранительная деятельность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833,02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833,02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4995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5595">
              <a:lnSpc>
                <a:spcPct val="100000"/>
              </a:lnSpc>
            </a:pPr>
            <a:r>
              <a:rPr dirty="0"/>
              <a:t>КОНТАКТНАЯ</a:t>
            </a:r>
            <a:r>
              <a:rPr spc="-60" dirty="0"/>
              <a:t> </a:t>
            </a:r>
            <a:r>
              <a:rPr dirty="0"/>
              <a:t>ИНФОРМАЦИЯ </a:t>
            </a:r>
          </a:p>
        </p:txBody>
      </p:sp>
      <p:sp>
        <p:nvSpPr>
          <p:cNvPr id="3" name="object 3"/>
          <p:cNvSpPr/>
          <p:nvPr/>
        </p:nvSpPr>
        <p:spPr>
          <a:xfrm>
            <a:off x="550164" y="1225294"/>
            <a:ext cx="8229600" cy="5257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defRPr/>
            </a:pPr>
            <a:endParaRPr lang="ru-RU" altLang="ru-RU" b="1" dirty="0" smtClean="0"/>
          </a:p>
          <a:p>
            <a:pPr algn="ctr">
              <a:defRPr/>
            </a:pPr>
            <a:endParaRPr lang="ru-RU" altLang="ru-RU" b="1" dirty="0"/>
          </a:p>
          <a:p>
            <a:pPr algn="ctr">
              <a:defRPr/>
            </a:pPr>
            <a:endParaRPr lang="ru-RU" altLang="ru-RU" b="1" dirty="0" smtClean="0"/>
          </a:p>
          <a:p>
            <a:pPr algn="ctr">
              <a:defRPr/>
            </a:pPr>
            <a:endParaRPr lang="ru-RU" altLang="ru-RU" b="1" dirty="0"/>
          </a:p>
          <a:p>
            <a:pPr algn="ctr">
              <a:defRPr/>
            </a:pPr>
            <a:r>
              <a:rPr lang="ru-RU" altLang="ru-RU" b="1" dirty="0" smtClean="0"/>
              <a:t>Администрация </a:t>
            </a:r>
            <a:r>
              <a:rPr lang="ru-RU" altLang="ru-RU" b="1" dirty="0"/>
              <a:t>Долинненского сельского  поселения</a:t>
            </a:r>
          </a:p>
          <a:p>
            <a:pPr algn="ctr">
              <a:defRPr/>
            </a:pPr>
            <a:endParaRPr lang="ru-RU" altLang="ru-RU" sz="500" dirty="0"/>
          </a:p>
          <a:p>
            <a:pPr algn="ctr">
              <a:defRPr/>
            </a:pPr>
            <a:r>
              <a:rPr lang="ru-RU" altLang="ru-RU" dirty="0"/>
              <a:t>Адрес: с. Долинное, ул. Ленина, 30</a:t>
            </a:r>
            <a:r>
              <a:rPr lang="en-US" altLang="ru-RU" dirty="0"/>
              <a:t> </a:t>
            </a:r>
          </a:p>
          <a:p>
            <a:pPr algn="ctr">
              <a:defRPr/>
            </a:pPr>
            <a:r>
              <a:rPr lang="ru-RU" altLang="ru-RU" dirty="0"/>
              <a:t> Бахчисарайский  район, Республика Крым , 298450</a:t>
            </a:r>
          </a:p>
          <a:p>
            <a:pPr algn="ctr">
              <a:defRPr/>
            </a:pPr>
            <a:endParaRPr lang="ru-RU" altLang="ru-RU" sz="500" dirty="0"/>
          </a:p>
          <a:p>
            <a:pPr algn="ctr">
              <a:defRPr/>
            </a:pPr>
            <a:r>
              <a:rPr lang="ru-RU" altLang="ru-RU" dirty="0"/>
              <a:t>тел. /факс (06554) 75-6-81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ru-RU" b="1" dirty="0">
                <a:cs typeface="Times New Roman" pitchFamily="18" charset="0"/>
              </a:rPr>
              <a:t>e-mail</a:t>
            </a:r>
            <a:r>
              <a:rPr lang="ru-RU" altLang="ru-RU" b="1" dirty="0">
                <a:cs typeface="Times New Roman" pitchFamily="18" charset="0"/>
              </a:rPr>
              <a:t>:</a:t>
            </a:r>
            <a:r>
              <a:rPr lang="en-US" altLang="ru-RU" b="1" dirty="0">
                <a:cs typeface="Times New Roman" pitchFamily="18" charset="0"/>
              </a:rPr>
              <a:t> </a:t>
            </a:r>
            <a:r>
              <a:rPr lang="en-US" altLang="ru-RU" b="1" u="sng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dolinnoe@inbox.ru</a:t>
            </a:r>
            <a:endParaRPr lang="ru-RU" b="1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300" b="1" dirty="0"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dirty="0"/>
              <a:t>График работы :</a:t>
            </a:r>
          </a:p>
          <a:p>
            <a:pPr algn="ctr">
              <a:defRPr/>
            </a:pPr>
            <a:r>
              <a:rPr lang="ru-RU" altLang="ru-RU" sz="1500" dirty="0"/>
              <a:t>Понедельник-четверг с </a:t>
            </a:r>
            <a:r>
              <a:rPr lang="ru-RU" altLang="ru-RU" sz="1500" dirty="0" smtClean="0"/>
              <a:t>8:30 </a:t>
            </a:r>
            <a:r>
              <a:rPr lang="ru-RU" altLang="ru-RU" sz="1500" dirty="0"/>
              <a:t>до 1</a:t>
            </a:r>
            <a:r>
              <a:rPr lang="en-US" altLang="ru-RU" sz="1500" dirty="0"/>
              <a:t>7</a:t>
            </a:r>
            <a:r>
              <a:rPr lang="ru-RU" altLang="ru-RU" sz="1500" dirty="0"/>
              <a:t>:00 перерыв с 12:00 до 13:00</a:t>
            </a:r>
          </a:p>
          <a:p>
            <a:pPr algn="ctr">
              <a:defRPr/>
            </a:pPr>
            <a:r>
              <a:rPr lang="ru-RU" altLang="ru-RU" sz="1500" dirty="0"/>
              <a:t> пятница с </a:t>
            </a:r>
            <a:r>
              <a:rPr lang="ru-RU" altLang="ru-RU" sz="1500" dirty="0" smtClean="0"/>
              <a:t>8:30 </a:t>
            </a:r>
            <a:r>
              <a:rPr lang="ru-RU" altLang="ru-RU" sz="1500" dirty="0"/>
              <a:t>до </a:t>
            </a:r>
            <a:r>
              <a:rPr lang="ru-RU" altLang="ru-RU" sz="1500" dirty="0" smtClean="0"/>
              <a:t>15:30 </a:t>
            </a:r>
            <a:r>
              <a:rPr lang="ru-RU" altLang="ru-RU" sz="1500" dirty="0"/>
              <a:t>перерыв с 12:00 до 13:00 </a:t>
            </a:r>
          </a:p>
          <a:p>
            <a:pPr algn="ctr">
              <a:defRPr/>
            </a:pPr>
            <a:r>
              <a:rPr lang="ru-RU" altLang="ru-RU" b="1" dirty="0"/>
              <a:t>Приемные дни: вторник, </a:t>
            </a:r>
            <a:r>
              <a:rPr lang="ru-RU" altLang="ru-RU" b="1" dirty="0" smtClean="0"/>
              <a:t>четверг </a:t>
            </a:r>
          </a:p>
          <a:p>
            <a:pPr algn="ctr">
              <a:defRPr/>
            </a:pPr>
            <a:r>
              <a:rPr lang="ru-RU" altLang="ru-RU" dirty="0" smtClean="0"/>
              <a:t>с 8:30 до 15:00</a:t>
            </a:r>
            <a:endParaRPr lang="ru-RU" altLang="ru-RU" dirty="0"/>
          </a:p>
          <a:p>
            <a:pPr algn="ctr">
              <a:defRPr/>
            </a:pPr>
            <a:r>
              <a:rPr lang="ru-RU" altLang="ru-RU" dirty="0"/>
              <a:t>Выходной суббота, воскресенье.</a:t>
            </a:r>
          </a:p>
        </p:txBody>
      </p:sp>
      <p:sp>
        <p:nvSpPr>
          <p:cNvPr id="6" name="object 6"/>
          <p:cNvSpPr/>
          <p:nvPr/>
        </p:nvSpPr>
        <p:spPr>
          <a:xfrm>
            <a:off x="7184135" y="1239011"/>
            <a:ext cx="547116" cy="789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51176" y="1665732"/>
            <a:ext cx="547115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04788" y="1665732"/>
            <a:ext cx="547115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72883" y="2122932"/>
            <a:ext cx="472440" cy="679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84235" y="2488692"/>
            <a:ext cx="472440" cy="679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37532" y="2947416"/>
            <a:ext cx="27432" cy="35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54496" y="2869692"/>
            <a:ext cx="472440" cy="6797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51576" y="3601211"/>
            <a:ext cx="547115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44383" y="4027932"/>
            <a:ext cx="547116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275576" y="4454652"/>
            <a:ext cx="547116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853171" y="4881371"/>
            <a:ext cx="547116" cy="7894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272</Words>
  <Application>Microsoft Office PowerPoint</Application>
  <PresentationFormat>Экран (4:3)</PresentationFormat>
  <Paragraphs>96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Cambria</vt:lpstr>
      <vt:lpstr>Microsoft Sans Serif</vt:lpstr>
      <vt:lpstr>Times New Roman</vt:lpstr>
      <vt:lpstr>Office Theme</vt:lpstr>
      <vt:lpstr>ОТЧЕТ ОБ ИСПОЛНЕНИИ БЮДЖЕТА Долинненского сельского поселения</vt:lpstr>
      <vt:lpstr>ДОХОДЫ БЮДЖЕТА </vt:lpstr>
      <vt:lpstr>НАЛОГОВЫЕ ДОХОДЫ</vt:lpstr>
      <vt:lpstr>БЕЗВОЗМЕЗДНЫЕ  ПОСТУПЛЕНИЯ</vt:lpstr>
      <vt:lpstr>РАСХОДЫ БЮДЖЕТА </vt:lpstr>
      <vt:lpstr>КОНТАКТНАЯ ИНФОРМАЦИЯ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Dolinnoe</cp:lastModifiedBy>
  <cp:revision>27</cp:revision>
  <dcterms:created xsi:type="dcterms:W3CDTF">2019-08-01T15:07:13Z</dcterms:created>
  <dcterms:modified xsi:type="dcterms:W3CDTF">2023-05-22T12:59:42Z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2019-08-01T00:00:00Z</vt:filetime>
  </property>
</Properties>
</file>