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sldIdLst>
    <p:sldId id="275" r:id="rId2"/>
    <p:sldId id="256" r:id="rId3"/>
    <p:sldId id="270" r:id="rId4"/>
    <p:sldId id="271" r:id="rId5"/>
    <p:sldId id="272" r:id="rId6"/>
    <p:sldId id="273" r:id="rId7"/>
    <p:sldId id="274" r:id="rId8"/>
    <p:sldId id="258" r:id="rId9"/>
    <p:sldId id="259" r:id="rId10"/>
    <p:sldId id="260" r:id="rId11"/>
    <p:sldId id="263" r:id="rId12"/>
    <p:sldId id="264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FFF"/>
    <a:srgbClr val="33CCFF"/>
    <a:srgbClr val="FF9900"/>
    <a:srgbClr val="CC3300"/>
    <a:srgbClr val="99CCFF"/>
    <a:srgbClr val="00808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6" autoAdjust="0"/>
    <p:restoredTop sz="86522" autoAdjust="0"/>
  </p:normalViewPr>
  <p:slideViewPr>
    <p:cSldViewPr>
      <p:cViewPr varScale="1">
        <p:scale>
          <a:sx n="64" d="100"/>
          <a:sy n="64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1744969768384479"/>
          <c:y val="3.3902979034075575E-2"/>
          <c:w val="0.47523081542644974"/>
          <c:h val="0.773802469919568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explosion val="31"/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061-43C2-9BE7-95271B6E7BB4}"/>
              </c:ext>
            </c:extLst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61-43C2-9BE7-95271B6E7BB4}"/>
              </c:ext>
            </c:extLst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061-43C2-9BE7-95271B6E7BB4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61-43C2-9BE7-95271B6E7BB4}"/>
              </c:ext>
            </c:extLst>
          </c:dPt>
          <c:dLbls>
            <c:dLbl>
              <c:idx val="0"/>
              <c:layout>
                <c:manualLayout>
                  <c:x val="3.0947773533778162E-2"/>
                  <c:y val="1.679685502316316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2053,2</a:t>
                    </a: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61-43C2-9BE7-95271B6E7BB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1102,5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061-43C2-9BE7-95271B6E7BB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1112,1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061-43C2-9BE7-95271B6E7BB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700,7</a:t>
                    </a:r>
                    <a:endParaRPr lang="ru-RU" b="1" dirty="0">
                      <a:solidFill>
                        <a:srgbClr val="FF0000"/>
                      </a:solidFill>
                    </a:endParaRPr>
                  </a:p>
                </c:rich>
              </c:tx>
              <c:dLblPos val="ctr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061-43C2-9BE7-95271B6E7B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2053,2</c:v>
                </c:pt>
                <c:pt idx="1">
                  <c:v>Единый сельхозналог 1102,5</c:v>
                </c:pt>
                <c:pt idx="2">
                  <c:v>Налог на имущество 1112,1</c:v>
                </c:pt>
                <c:pt idx="3">
                  <c:v>Земельный налог - 700,7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2053.1999999999998</c:v>
                </c:pt>
                <c:pt idx="1">
                  <c:v>1102.5</c:v>
                </c:pt>
                <c:pt idx="2">
                  <c:v>1112.0999999999999</c:v>
                </c:pt>
                <c:pt idx="3">
                  <c:v>700.7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61-43C2-9BE7-95271B6E7BB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2053,2</c:v>
                </c:pt>
                <c:pt idx="1">
                  <c:v>Единый сельхозналог 1102,5</c:v>
                </c:pt>
                <c:pt idx="2">
                  <c:v>Налог на имущество 1112,1</c:v>
                </c:pt>
                <c:pt idx="3">
                  <c:v>Земельный налог - 700,7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61-43C2-9BE7-95271B6E7BB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2053,2</c:v>
                </c:pt>
                <c:pt idx="1">
                  <c:v>Единый сельхозналог 1102,5</c:v>
                </c:pt>
                <c:pt idx="2">
                  <c:v>Налог на имущество 1112,1</c:v>
                </c:pt>
                <c:pt idx="3">
                  <c:v>Земельный налог - 700,7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61-43C2-9BE7-95271B6E7BB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физлиц 2053,2</c:v>
                </c:pt>
                <c:pt idx="1">
                  <c:v>Единый сельхозналог 1102,5</c:v>
                </c:pt>
                <c:pt idx="2">
                  <c:v>Налог на имущество 1112,1</c:v>
                </c:pt>
                <c:pt idx="3">
                  <c:v>Земельный налог - 700,7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061-43C2-9BE7-95271B6E7BB4}"/>
            </c:ext>
          </c:extLst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FFFFFF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hPercent val="66"/>
      <c:depthPercent val="500"/>
      <c:rAngAx val="1"/>
    </c:view3D>
    <c:floor>
      <c:spPr>
        <a:noFill/>
        <a:ln w="6350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410471794225582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CC00"/>
            </a:solidFill>
            <a:ln w="656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958705495393514E-2"/>
                  <c:y val="8.1275244447596651E-2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9-4AA2-ADF6-A8FC48D223EA}"/>
                </c:ext>
              </c:extLst>
            </c:dLbl>
            <c:dLbl>
              <c:idx val="1"/>
              <c:layout>
                <c:manualLayout>
                  <c:x val="6.1116655451426652E-2"/>
                  <c:y val="0.17282024750545524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9-4AA2-ADF6-A8FC48D223EA}"/>
                </c:ext>
              </c:extLst>
            </c:dLbl>
            <c:dLbl>
              <c:idx val="2"/>
              <c:layout>
                <c:manualLayout>
                  <c:x val="6.8494335910012819E-2"/>
                  <c:y val="0.32610919631770652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A9-4AA2-ADF6-A8FC48D223EA}"/>
                </c:ext>
              </c:extLst>
            </c:dLbl>
            <c:dLbl>
              <c:idx val="3"/>
              <c:layout>
                <c:manualLayout>
                  <c:x val="8.6398205413352303E-2"/>
                  <c:y val="0.40082183999586779"/>
                </c:manualLayout>
              </c:layout>
              <c:spPr>
                <a:noFill/>
                <a:ln w="13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FFFF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9A9-4AA2-ADF6-A8FC48D223EA}"/>
                </c:ext>
              </c:extLst>
            </c:dLbl>
            <c:spPr>
              <a:noFill/>
              <a:ln w="1313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FFFF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4144.6000000000004</c:v>
                </c:pt>
                <c:pt idx="2">
                  <c:v>4312.3</c:v>
                </c:pt>
                <c:pt idx="3" formatCode="0.0">
                  <c:v>4455.2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9A9-4AA2-ADF6-A8FC48D223EA}"/>
            </c:ext>
          </c:extLst>
        </c:ser>
        <c:gapDepth val="0"/>
        <c:shape val="cylinder"/>
        <c:axId val="127604992"/>
        <c:axId val="131172224"/>
        <c:axId val="0"/>
      </c:bar3DChart>
      <c:catAx>
        <c:axId val="127604992"/>
        <c:scaling>
          <c:orientation val="minMax"/>
        </c:scaling>
        <c:axPos val="b"/>
        <c:numFmt formatCode="General" sourceLinked="1"/>
        <c:tickLblPos val="low"/>
        <c:spPr>
          <a:ln w="3285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172224"/>
        <c:crosses val="autoZero"/>
        <c:auto val="1"/>
        <c:lblAlgn val="ctr"/>
        <c:lblOffset val="100"/>
      </c:catAx>
      <c:valAx>
        <c:axId val="131172224"/>
        <c:scaling>
          <c:orientation val="minMax"/>
        </c:scaling>
        <c:delete val="1"/>
        <c:axPos val="l"/>
        <c:numFmt formatCode="General" sourceLinked="1"/>
        <c:tickLblPos val="nextTo"/>
        <c:crossAx val="127604992"/>
        <c:crosses val="autoZero"/>
        <c:crossBetween val="between"/>
      </c:valAx>
      <c:spPr>
        <a:solidFill>
          <a:srgbClr val="FFFFFF">
            <a:alpha val="0"/>
          </a:srgbClr>
        </a:solidFill>
      </c:spPr>
    </c:plotArea>
    <c:plotVisOnly val="1"/>
    <c:dispBlanksAs val="gap"/>
  </c:chart>
  <c:spPr>
    <a:solidFill>
      <a:srgbClr val="FF9900">
        <a:alpha val="44000"/>
      </a:srgbClr>
    </a:solidFill>
    <a:ln>
      <a:noFill/>
    </a:ln>
  </c:spPr>
  <c:txPr>
    <a:bodyPr/>
    <a:lstStyle/>
    <a:p>
      <a:pPr>
        <a:defRPr sz="50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8"/>
      <c:hPercent val="65"/>
      <c:rotY val="44"/>
      <c:depthPercent val="9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ненаологовые доходы</c:v>
                </c:pt>
              </c:strCache>
            </c:strRef>
          </c:tx>
          <c:spPr>
            <a:solidFill>
              <a:srgbClr val="FF6600"/>
            </a:solidFill>
            <a:ln w="1154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163861230188696E-2"/>
                  <c:y val="0.13211155304696498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0536082457430799E-2"/>
                  <c:y val="9.9967044384590878E-2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5775961677324535E-2"/>
                  <c:y val="0.11639130173070333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2.1102887106303456E-2"/>
                  <c:y val="0.13612823257444187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3081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8412.5</c:v>
                </c:pt>
                <c:pt idx="2">
                  <c:v>8877.2999999999956</c:v>
                </c:pt>
                <c:pt idx="3">
                  <c:v>9327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0D-481F-9F7E-F7F2A16015C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2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6001141375960815E-2"/>
                  <c:y val="0.14046077869066143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91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6981574947542492E-2"/>
                  <c:y val="0.13890930287025202"/>
                </c:manualLayout>
              </c:layout>
              <c:spPr>
                <a:noFill/>
                <a:ln w="23081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91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5124701258690471E-2"/>
                  <c:y val="0.1457334758390247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A0D-481F-9F7E-F7F2A16015C8}"/>
                </c:ext>
              </c:extLst>
            </c:dLbl>
            <c:dLbl>
              <c:idx val="3"/>
              <c:layout>
                <c:manualLayout>
                  <c:x val="1.3301312431071438E-2"/>
                  <c:y val="0.1610738417168163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A0D-481F-9F7E-F7F2A16015C8}"/>
                </c:ext>
              </c:extLst>
            </c:dLbl>
            <c:spPr>
              <a:noFill/>
              <a:ln w="23081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91" b="1" i="0" u="none" strike="noStrike" baseline="0">
                    <a:solidFill>
                      <a:schemeClr val="bg2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13334.6</c:v>
                </c:pt>
                <c:pt idx="2">
                  <c:v>1561.3</c:v>
                </c:pt>
                <c:pt idx="3">
                  <c:v>1328.1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A0D-481F-9F7E-F7F2A16015C8}"/>
            </c:ext>
          </c:extLst>
        </c:ser>
        <c:gapWidth val="0"/>
        <c:gapDepth val="500"/>
        <c:shape val="cylinder"/>
        <c:axId val="132525440"/>
        <c:axId val="132527232"/>
        <c:axId val="0"/>
      </c:bar3DChart>
      <c:catAx>
        <c:axId val="132525440"/>
        <c:scaling>
          <c:orientation val="minMax"/>
        </c:scaling>
        <c:axPos val="b"/>
        <c:numFmt formatCode="General" sourceLinked="1"/>
        <c:tickLblPos val="low"/>
        <c:spPr>
          <a:ln w="2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527232"/>
        <c:crosses val="autoZero"/>
        <c:auto val="1"/>
        <c:lblAlgn val="ctr"/>
        <c:lblOffset val="100"/>
        <c:tickLblSkip val="1"/>
        <c:tickMarkSkip val="1"/>
      </c:catAx>
      <c:valAx>
        <c:axId val="132527232"/>
        <c:scaling>
          <c:orientation val="minMax"/>
        </c:scaling>
        <c:axPos val="l"/>
        <c:majorGridlines>
          <c:spPr>
            <a:ln w="38100" cap="flat" cmpd="sng" algn="ctr">
              <a:solidFill>
                <a:schemeClr val="accent5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</c:majorGridlines>
        <c:numFmt formatCode="General" sourceLinked="1"/>
        <c:tickLblPos val="nextTo"/>
        <c:spPr>
          <a:ln w="2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3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2525440"/>
        <c:crosses val="autoZero"/>
        <c:crossBetween val="between"/>
        <c:majorUnit val="10000"/>
      </c:valAx>
      <c:spPr>
        <a:noFill/>
        <a:ln w="18542">
          <a:noFill/>
        </a:ln>
      </c:spPr>
    </c:plotArea>
    <c:legend>
      <c:legendPos val="r"/>
      <c:layout>
        <c:manualLayout>
          <c:xMode val="edge"/>
          <c:yMode val="edge"/>
          <c:x val="0.68289289420217858"/>
          <c:y val="4.8192725909261382E-3"/>
          <c:w val="0.31571623314527553"/>
          <c:h val="0.42409636295463088"/>
        </c:manualLayout>
      </c:layout>
      <c:spPr>
        <a:noFill/>
        <a:ln w="2886">
          <a:solidFill>
            <a:schemeClr val="tx1"/>
          </a:solidFill>
          <a:prstDash val="solid"/>
        </a:ln>
      </c:spPr>
      <c:txPr>
        <a:bodyPr/>
        <a:lstStyle/>
        <a:p>
          <a:pPr>
            <a:defRPr sz="150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9900">
        <a:alpha val="49000"/>
      </a:srgbClr>
    </a:solidFill>
    <a:ln>
      <a:noFill/>
    </a:ln>
  </c:spPr>
  <c:txPr>
    <a:bodyPr/>
    <a:lstStyle/>
    <a:p>
      <a:pPr>
        <a:defRPr sz="16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hPercent val="67"/>
      <c:depthPercent val="500"/>
      <c:rAngAx val="1"/>
    </c:view3D>
    <c:floor>
      <c:spPr>
        <a:noFill/>
        <a:ln w="6350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25075558659198E-2"/>
          <c:y val="4.1838255528794055E-2"/>
          <c:w val="0.93094835323789304"/>
          <c:h val="0.872483092763922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709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5.9050987751685137E-2"/>
                  <c:y val="0.42767595772363731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F4-47BA-93F6-4BC059BDB387}"/>
                </c:ext>
              </c:extLst>
            </c:dLbl>
            <c:dLbl>
              <c:idx val="1"/>
              <c:layout>
                <c:manualLayout>
                  <c:x val="5.3203047625559767E-2"/>
                  <c:y val="2.9619766761171545E-2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F4-47BA-93F6-4BC059BDB387}"/>
                </c:ext>
              </c:extLst>
            </c:dLbl>
            <c:dLbl>
              <c:idx val="2"/>
              <c:layout>
                <c:manualLayout>
                  <c:x val="6.8390544651378199E-2"/>
                  <c:y val="-1.6006165208533513E-2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9F4-47BA-93F6-4BC059BDB387}"/>
                </c:ext>
              </c:extLst>
            </c:dLbl>
            <c:dLbl>
              <c:idx val="3"/>
              <c:layout>
                <c:manualLayout>
                  <c:x val="6.9542822285394212E-2"/>
                  <c:y val="-3.2545666348208657E-2"/>
                </c:manualLayout>
              </c:layout>
              <c:spPr>
                <a:noFill/>
                <a:ln w="1418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2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F4-47BA-93F6-4BC059BDB387}"/>
                </c:ext>
              </c:extLst>
            </c:dLbl>
            <c:spPr>
              <a:noFill/>
              <a:ln w="1418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13334.6</c:v>
                </c:pt>
                <c:pt idx="1">
                  <c:v>1561.3</c:v>
                </c:pt>
                <c:pt idx="2">
                  <c:v>1328.2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F4-47BA-93F6-4BC059BDB387}"/>
            </c:ext>
          </c:extLst>
        </c:ser>
        <c:gapDepth val="0"/>
        <c:shape val="pyramid"/>
        <c:axId val="140635520"/>
        <c:axId val="140645504"/>
        <c:axId val="0"/>
      </c:bar3DChart>
      <c:catAx>
        <c:axId val="140635520"/>
        <c:scaling>
          <c:orientation val="minMax"/>
        </c:scaling>
        <c:axPos val="b"/>
        <c:numFmt formatCode="General" sourceLinked="1"/>
        <c:tickLblPos val="low"/>
        <c:spPr>
          <a:ln w="3546"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FF0000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0645504"/>
        <c:crosses val="autoZero"/>
        <c:auto val="1"/>
        <c:lblAlgn val="ctr"/>
        <c:lblOffset val="100"/>
        <c:tickLblSkip val="1"/>
        <c:tickMarkSkip val="1"/>
      </c:catAx>
      <c:valAx>
        <c:axId val="140645504"/>
        <c:scaling>
          <c:orientation val="minMax"/>
        </c:scaling>
        <c:axPos val="l"/>
        <c:numFmt formatCode="General" sourceLinked="1"/>
        <c:tickLblPos val="nextTo"/>
        <c:spPr>
          <a:ln w="17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bg2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0635520"/>
        <c:crosses val="autoZero"/>
        <c:crossBetween val="between"/>
      </c:valAx>
      <c:spPr>
        <a:noFill/>
        <a:ln w="7090">
          <a:solidFill>
            <a:srgbClr val="993300"/>
          </a:solidFill>
          <a:prstDash val="solid"/>
        </a:ln>
      </c:spPr>
    </c:plotArea>
    <c:plotVisOnly val="1"/>
    <c:dispBlanksAs val="gap"/>
  </c:chart>
  <c:spPr>
    <a:solidFill>
      <a:srgbClr val="FFC000">
        <a:alpha val="38000"/>
      </a:srgbClr>
    </a:solidFill>
    <a:ln>
      <a:noFill/>
    </a:ln>
  </c:spPr>
  <c:txPr>
    <a:bodyPr/>
    <a:lstStyle/>
    <a:p>
      <a:pPr>
        <a:defRPr sz="54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5"/>
      <c:hPercent val="50"/>
      <c:perspective val="0"/>
    </c:view3D>
    <c:plotArea>
      <c:layout>
        <c:manualLayout>
          <c:layoutTarget val="inner"/>
          <c:xMode val="edge"/>
          <c:yMode val="edge"/>
          <c:x val="0.1916837275233744"/>
          <c:y val="0.20557565040958731"/>
          <c:w val="0.63945854949017544"/>
          <c:h val="0.542469802412014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explosion val="77"/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6E5-4B15-AD2B-2F8BF573AAB7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56E5-4B15-AD2B-2F8BF573AAB7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2-56E5-4B15-AD2B-2F8BF573AAB7}"/>
              </c:ext>
            </c:extLst>
          </c:dPt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3-56E5-4B15-AD2B-2F8BF573AAB7}"/>
              </c:ext>
            </c:extLst>
          </c:dPt>
          <c:dPt>
            <c:idx val="4"/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E5-4B15-AD2B-2F8BF573AAB7}"/>
              </c:ext>
            </c:extLst>
          </c:dPt>
          <c:dPt>
            <c:idx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5-56E5-4B15-AD2B-2F8BF573AAB7}"/>
              </c:ext>
            </c:extLst>
          </c:dPt>
          <c:dLbls>
            <c:dLbl>
              <c:idx val="0"/>
              <c:layout>
                <c:manualLayout>
                  <c:x val="-2.1687166023198555E-2"/>
                  <c:y val="-0.16151727472694177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1"/>
              <c:layout>
                <c:manualLayout>
                  <c:x val="3.6895155769834306E-2"/>
                  <c:y val="-0.20449787621359222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2"/>
              <c:layout>
                <c:manualLayout>
                  <c:x val="9.4828096031025211E-2"/>
                  <c:y val="1.3887543413249381E-2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3"/>
              <c:layout>
                <c:manualLayout>
                  <c:x val="-0.15381099519557853"/>
                  <c:y val="9.0090972011529158E-2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4"/>
              <c:layout>
                <c:manualLayout>
                  <c:x val="2.7192216401518195E-2"/>
                  <c:y val="0.13667689158048024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5"/>
              <c:layout>
                <c:manualLayout>
                  <c:x val="-5.8327450178787002E-2"/>
                  <c:y val="0.14428927453450124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6"/>
              <c:layout/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7"/>
              <c:layout/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dLbl>
              <c:idx val="8"/>
              <c:layout>
                <c:manualLayout>
                  <c:x val="0.11102548136302542"/>
                  <c:y val="-0.14707692738870987"/>
                </c:manualLayout>
              </c:layout>
              <c:spPr>
                <a:noFill/>
                <a:ln w="17021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CatName val="1"/>
            </c:dLbl>
            <c:spPr>
              <a:noFill/>
              <a:ln w="1702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Sheet1!$B$1:$I$1</c:f>
              <c:strCache>
                <c:ptCount val="8"/>
                <c:pt idx="0">
                  <c:v>Общегосударственные вопросы -3872,9</c:v>
                </c:pt>
                <c:pt idx="1">
                  <c:v>Национальная оборона -291,9</c:v>
                </c:pt>
                <c:pt idx="2">
                  <c:v>Национальная безопасность и правоохранительная деятельность-600,00 </c:v>
                </c:pt>
                <c:pt idx="3">
                  <c:v>Национальная экономика - 200,0</c:v>
                </c:pt>
                <c:pt idx="4">
                  <c:v>Жилищно-коммунальное хозяйство -15927,3</c:v>
                </c:pt>
                <c:pt idx="5">
                  <c:v>Образование-5,0</c:v>
                </c:pt>
                <c:pt idx="6">
                  <c:v>Культура, кинематография, -250,0</c:v>
                </c:pt>
                <c:pt idx="7">
                  <c:v>Физическая культура и спорт-600,00 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3872.9</c:v>
                </c:pt>
                <c:pt idx="1">
                  <c:v>291.89999999999986</c:v>
                </c:pt>
                <c:pt idx="2">
                  <c:v>600</c:v>
                </c:pt>
                <c:pt idx="3">
                  <c:v>200</c:v>
                </c:pt>
                <c:pt idx="4">
                  <c:v>15929.3</c:v>
                </c:pt>
                <c:pt idx="5">
                  <c:v>5</c:v>
                </c:pt>
                <c:pt idx="6">
                  <c:v>250</c:v>
                </c:pt>
                <c:pt idx="7">
                  <c:v>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E5-4B15-AD2B-2F8BF573AAB7}"/>
            </c:ext>
          </c:extLst>
        </c:ser>
      </c:pie3DChart>
      <c:spPr>
        <a:noFill/>
        <a:ln w="12994">
          <a:noFill/>
        </a:ln>
      </c:spPr>
    </c:plotArea>
    <c:plotVisOnly val="1"/>
    <c:dispBlanksAs val="zero"/>
  </c:chart>
  <c:spPr>
    <a:solidFill>
      <a:srgbClr val="FFC000">
        <a:alpha val="50000"/>
      </a:srgbClr>
    </a:solidFill>
    <a:ln>
      <a:noFill/>
    </a:ln>
  </c:spPr>
  <c:txPr>
    <a:bodyPr/>
    <a:lstStyle/>
    <a:p>
      <a:pPr>
        <a:defRPr sz="67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04449648711957"/>
          <c:y val="3.6480686695278972E-2"/>
          <c:w val="0.60187353629976637"/>
          <c:h val="0.77038626609442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734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2.5629241741772679E-3"/>
                  <c:y val="0.39203112955810726"/>
                </c:manualLayout>
              </c:layout>
              <c:spPr>
                <a:noFill/>
                <a:ln w="14688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50" b="1" i="0" u="none" strike="noStrike" baseline="0">
                      <a:solidFill>
                        <a:srgbClr val="00206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BD-4F40-A616-4EC41CEBCACC}"/>
                </c:ext>
              </c:extLst>
            </c:dLbl>
            <c:dLbl>
              <c:idx val="1"/>
              <c:layout>
                <c:manualLayout>
                  <c:x val="-1.6393874678484882E-3"/>
                  <c:y val="0.25316460482329683"/>
                </c:manualLayout>
              </c:layout>
              <c:spPr>
                <a:noFill/>
                <a:ln w="14688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50" b="1" i="0" u="none" strike="noStrike" baseline="0">
                      <a:solidFill>
                        <a:srgbClr val="00206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5BD-4F40-A616-4EC41CEBCACC}"/>
                </c:ext>
              </c:extLst>
            </c:dLbl>
            <c:dLbl>
              <c:idx val="2"/>
              <c:layout>
                <c:manualLayout>
                  <c:x val="-1.5486185339427382E-3"/>
                  <c:y val="0.2407607908501853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5BD-4F40-A616-4EC41CEBCACC}"/>
                </c:ext>
              </c:extLst>
            </c:dLbl>
            <c:spPr>
              <a:noFill/>
              <a:ln w="14688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50" b="1" i="0" u="none" strike="noStrike" baseline="0">
                    <a:solidFill>
                      <a:srgbClr val="002060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Sheet1!$B$2:$E$2</c:f>
              <c:numCache>
                <c:formatCode>0.0</c:formatCode>
                <c:ptCount val="4"/>
                <c:pt idx="0" formatCode="General">
                  <c:v>21322.6</c:v>
                </c:pt>
                <c:pt idx="1">
                  <c:v>10001.299999999996</c:v>
                </c:pt>
                <c:pt idx="2" formatCode="General">
                  <c:v>10206.799999999996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BD-4F40-A616-4EC41CEBCACC}"/>
            </c:ext>
          </c:extLst>
        </c:ser>
        <c:gapDepth val="0"/>
        <c:shape val="box"/>
        <c:axId val="140528640"/>
        <c:axId val="140534528"/>
        <c:axId val="0"/>
      </c:bar3DChart>
      <c:catAx>
        <c:axId val="140528640"/>
        <c:scaling>
          <c:orientation val="minMax"/>
        </c:scaling>
        <c:axPos val="b"/>
        <c:numFmt formatCode="General" sourceLinked="1"/>
        <c:tickLblPos val="low"/>
        <c:spPr>
          <a:ln w="1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FF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0534528"/>
        <c:crosses val="autoZero"/>
        <c:auto val="1"/>
        <c:lblAlgn val="ctr"/>
        <c:lblOffset val="100"/>
        <c:tickLblSkip val="1"/>
        <c:tickMarkSkip val="1"/>
      </c:catAx>
      <c:valAx>
        <c:axId val="140534528"/>
        <c:scaling>
          <c:orientation val="minMax"/>
        </c:scaling>
        <c:axPos val="l"/>
        <c:majorGridlines>
          <c:spPr>
            <a:ln w="18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8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528640"/>
        <c:crosses val="autoZero"/>
        <c:crossBetween val="between"/>
      </c:valAx>
      <c:spPr>
        <a:noFill/>
        <a:ln w="16396">
          <a:noFill/>
        </a:ln>
      </c:spPr>
    </c:plotArea>
    <c:legend>
      <c:legendPos val="r"/>
      <c:layout>
        <c:manualLayout>
          <c:xMode val="edge"/>
          <c:yMode val="edge"/>
          <c:x val="0.71779856499660777"/>
          <c:y val="0.4313304002467318"/>
          <c:w val="0.2775175948959383"/>
          <c:h val="0.22277623840424349"/>
        </c:manualLayout>
      </c:layout>
      <c:spPr>
        <a:noFill/>
        <a:ln w="1835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206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99FF">
        <a:alpha val="46000"/>
      </a:srgbClr>
    </a:solidFill>
    <a:ln>
      <a:noFill/>
    </a:ln>
  </c:spPr>
  <c:txPr>
    <a:bodyPr/>
    <a:lstStyle/>
    <a:p>
      <a:pPr>
        <a:defRPr sz="104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822014051522249E-2"/>
          <c:y val="3.6480686695278985E-2"/>
          <c:w val="0.61709601873536302"/>
          <c:h val="0.77038626609442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spPr>
            <a:solidFill>
              <a:srgbClr val="00FF00"/>
            </a:solidFill>
            <a:ln w="744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392651789406398E-3"/>
                  <c:y val="0.17378889403530456"/>
                </c:manualLayout>
              </c:layout>
              <c:spPr>
                <a:noFill/>
                <a:ln w="14886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35F-411A-826B-41E4133047E5}"/>
                </c:ext>
              </c:extLst>
            </c:dLbl>
            <c:dLbl>
              <c:idx val="1"/>
              <c:layout>
                <c:manualLayout>
                  <c:x val="3.6374653392664239E-3"/>
                  <c:y val="0.38109015796254286"/>
                </c:manualLayout>
              </c:layout>
              <c:spPr>
                <a:noFill/>
                <a:ln w="14886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0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453922450662839"/>
                      <c:h val="0.19704848029556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35F-411A-826B-41E4133047E5}"/>
                </c:ext>
              </c:extLst>
            </c:dLbl>
            <c:spPr>
              <a:noFill/>
              <a:ln w="14886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2"/>
                <c:pt idx="0">
                  <c:v>2022 (факт)</c:v>
                </c:pt>
                <c:pt idx="1">
                  <c:v>2023 (план)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3649.7</c:v>
                </c:pt>
                <c:pt idx="1">
                  <c:v>3872.9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5F-411A-826B-41E4133047E5}"/>
            </c:ext>
          </c:extLst>
        </c:ser>
        <c:gapDepth val="0"/>
        <c:shape val="box"/>
        <c:axId val="140834688"/>
        <c:axId val="140836224"/>
        <c:axId val="0"/>
      </c:bar3DChart>
      <c:catAx>
        <c:axId val="140834688"/>
        <c:scaling>
          <c:orientation val="minMax"/>
        </c:scaling>
        <c:axPos val="b"/>
        <c:numFmt formatCode="General" sourceLinked="1"/>
        <c:tickLblPos val="low"/>
        <c:spPr>
          <a:ln w="18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836224"/>
        <c:crosses val="autoZero"/>
        <c:auto val="1"/>
        <c:lblAlgn val="ctr"/>
        <c:lblOffset val="100"/>
        <c:tickLblSkip val="1"/>
        <c:tickMarkSkip val="1"/>
      </c:catAx>
      <c:valAx>
        <c:axId val="140836224"/>
        <c:scaling>
          <c:orientation val="minMax"/>
        </c:scaling>
        <c:axPos val="l"/>
        <c:majorGridlines>
          <c:spPr>
            <a:ln w="18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8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0834688"/>
        <c:crosses val="autoZero"/>
        <c:crossBetween val="between"/>
        <c:majorUnit val="1000"/>
      </c:valAx>
      <c:spPr>
        <a:noFill/>
        <a:ln w="14065">
          <a:noFill/>
        </a:ln>
      </c:spPr>
    </c:plotArea>
    <c:legend>
      <c:legendPos val="r"/>
      <c:layout>
        <c:manualLayout>
          <c:xMode val="edge"/>
          <c:yMode val="edge"/>
          <c:x val="0.63742895142909284"/>
          <c:y val="0.43133046725323737"/>
          <c:w val="0.35788716922664787"/>
          <c:h val="0.13733906549352559"/>
        </c:manualLayout>
      </c:layout>
      <c:spPr>
        <a:noFill/>
        <a:ln w="1861">
          <a:solidFill>
            <a:schemeClr val="tx1"/>
          </a:solidFill>
          <a:prstDash val="solid"/>
        </a:ln>
      </c:spPr>
      <c:txPr>
        <a:bodyPr/>
        <a:lstStyle/>
        <a:p>
          <a:pPr>
            <a:defRPr sz="1050" b="1" i="0" u="none" strike="noStrike" baseline="0">
              <a:solidFill>
                <a:srgbClr val="0000FF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rgbClr val="FFCC99">
        <a:alpha val="49000"/>
      </a:srgbClr>
    </a:solidFill>
    <a:ln>
      <a:noFill/>
    </a:ln>
  </c:spPr>
  <c:txPr>
    <a:bodyPr/>
    <a:lstStyle/>
    <a:p>
      <a:pPr>
        <a:defRPr sz="105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898B90-BEFF-41E7-8378-2977D38229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0219A1-25FC-4872-A8A1-3EAC36EE88A7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27E49-BFE5-4D1F-AB1C-5D0DA3287DF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436A1-2F2D-428E-B19E-7B324FD9017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98B90-BEFF-41E7-8378-2977D38229E0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6573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11"/>
              <a:ext cx="816" cy="3986"/>
              <a:chOff x="4944" y="-11"/>
              <a:chExt cx="816" cy="3986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11"/>
                <a:ext cx="480" cy="1442"/>
                <a:chOff x="5280" y="-11"/>
                <a:chExt cx="480" cy="1442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6" y="-12"/>
                  <a:ext cx="174" cy="176"/>
                  <a:chOff x="1774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74" y="323"/>
                    <a:ext cx="1690" cy="2560"/>
                    <a:chOff x="1774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0" y="323"/>
                      <a:ext cx="1234" cy="2560"/>
                    </a:xfrm>
                    <a:custGeom>
                      <a:avLst/>
                      <a:gdLst>
                        <a:gd name="T0" fmla="*/ 338 w 1231"/>
                        <a:gd name="T1" fmla="*/ 283 h 2560"/>
                        <a:gd name="T2" fmla="*/ 416 w 1231"/>
                        <a:gd name="T3" fmla="*/ 115 h 2560"/>
                        <a:gd name="T4" fmla="*/ 584 w 1231"/>
                        <a:gd name="T5" fmla="*/ 7 h 2560"/>
                        <a:gd name="T6" fmla="*/ 897 w 1231"/>
                        <a:gd name="T7" fmla="*/ 61 h 2560"/>
                        <a:gd name="T8" fmla="*/ 1054 w 1231"/>
                        <a:gd name="T9" fmla="*/ 349 h 2560"/>
                        <a:gd name="T10" fmla="*/ 981 w 1231"/>
                        <a:gd name="T11" fmla="*/ 769 h 2560"/>
                        <a:gd name="T12" fmla="*/ 945 w 1231"/>
                        <a:gd name="T13" fmla="*/ 943 h 2560"/>
                        <a:gd name="T14" fmla="*/ 1108 w 1231"/>
                        <a:gd name="T15" fmla="*/ 1075 h 2560"/>
                        <a:gd name="T16" fmla="*/ 1234 w 1231"/>
                        <a:gd name="T17" fmla="*/ 1525 h 2560"/>
                        <a:gd name="T18" fmla="*/ 1126 w 1231"/>
                        <a:gd name="T19" fmla="*/ 1969 h 2560"/>
                        <a:gd name="T20" fmla="*/ 909 w 1231"/>
                        <a:gd name="T21" fmla="*/ 2077 h 2560"/>
                        <a:gd name="T22" fmla="*/ 723 w 1231"/>
                        <a:gd name="T23" fmla="*/ 2059 h 2560"/>
                        <a:gd name="T24" fmla="*/ 657 w 1231"/>
                        <a:gd name="T25" fmla="*/ 2251 h 2560"/>
                        <a:gd name="T26" fmla="*/ 530 w 1231"/>
                        <a:gd name="T27" fmla="*/ 2527 h 2560"/>
                        <a:gd name="T28" fmla="*/ 212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0 w 1231"/>
                        <a:gd name="T37" fmla="*/ 1513 h 2560"/>
                        <a:gd name="T38" fmla="*/ 218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0 w 1231"/>
                        <a:gd name="T45" fmla="*/ 2431 h 2560"/>
                        <a:gd name="T46" fmla="*/ 596 w 1231"/>
                        <a:gd name="T47" fmla="*/ 2227 h 2560"/>
                        <a:gd name="T48" fmla="*/ 578 w 1231"/>
                        <a:gd name="T49" fmla="*/ 1807 h 2560"/>
                        <a:gd name="T50" fmla="*/ 494 w 1231"/>
                        <a:gd name="T51" fmla="*/ 1531 h 2560"/>
                        <a:gd name="T52" fmla="*/ 536 w 1231"/>
                        <a:gd name="T53" fmla="*/ 1459 h 2560"/>
                        <a:gd name="T54" fmla="*/ 627 w 1231"/>
                        <a:gd name="T55" fmla="*/ 1633 h 2560"/>
                        <a:gd name="T56" fmla="*/ 723 w 1231"/>
                        <a:gd name="T57" fmla="*/ 1933 h 2560"/>
                        <a:gd name="T58" fmla="*/ 969 w 1231"/>
                        <a:gd name="T59" fmla="*/ 1963 h 2560"/>
                        <a:gd name="T60" fmla="*/ 1138 w 1231"/>
                        <a:gd name="T61" fmla="*/ 1687 h 2560"/>
                        <a:gd name="T62" fmla="*/ 1120 w 1231"/>
                        <a:gd name="T63" fmla="*/ 1273 h 2560"/>
                        <a:gd name="T64" fmla="*/ 885 w 1231"/>
                        <a:gd name="T65" fmla="*/ 1057 h 2560"/>
                        <a:gd name="T66" fmla="*/ 681 w 1231"/>
                        <a:gd name="T67" fmla="*/ 1129 h 2560"/>
                        <a:gd name="T68" fmla="*/ 578 w 1231"/>
                        <a:gd name="T69" fmla="*/ 1117 h 2560"/>
                        <a:gd name="T70" fmla="*/ 621 w 1231"/>
                        <a:gd name="T71" fmla="*/ 1033 h 2560"/>
                        <a:gd name="T72" fmla="*/ 813 w 1231"/>
                        <a:gd name="T73" fmla="*/ 937 h 2560"/>
                        <a:gd name="T74" fmla="*/ 951 w 1231"/>
                        <a:gd name="T75" fmla="*/ 613 h 2560"/>
                        <a:gd name="T76" fmla="*/ 885 w 1231"/>
                        <a:gd name="T77" fmla="*/ 175 h 2560"/>
                        <a:gd name="T78" fmla="*/ 621 w 1231"/>
                        <a:gd name="T79" fmla="*/ 103 h 2560"/>
                        <a:gd name="T80" fmla="*/ 392 w 1231"/>
                        <a:gd name="T81" fmla="*/ 355 h 2560"/>
                        <a:gd name="T82" fmla="*/ 404 w 1231"/>
                        <a:gd name="T83" fmla="*/ 763 h 2560"/>
                        <a:gd name="T84" fmla="*/ 344 w 1231"/>
                        <a:gd name="T85" fmla="*/ 949 h 2560"/>
                        <a:gd name="T86" fmla="*/ 290 w 1231"/>
                        <a:gd name="T87" fmla="*/ 685 h 2560"/>
                        <a:gd name="T88" fmla="*/ 308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4" y="381"/>
                      <a:ext cx="864" cy="2065"/>
                    </a:xfrm>
                    <a:custGeom>
                      <a:avLst/>
                      <a:gdLst>
                        <a:gd name="T0" fmla="*/ 784 w 865"/>
                        <a:gd name="T1" fmla="*/ 528 h 2071"/>
                        <a:gd name="T2" fmla="*/ 796 w 865"/>
                        <a:gd name="T3" fmla="*/ 349 h 2071"/>
                        <a:gd name="T4" fmla="*/ 862 w 865"/>
                        <a:gd name="T5" fmla="*/ 205 h 2071"/>
                        <a:gd name="T6" fmla="*/ 808 w 865"/>
                        <a:gd name="T7" fmla="*/ 217 h 2071"/>
                        <a:gd name="T8" fmla="*/ 748 w 865"/>
                        <a:gd name="T9" fmla="*/ 217 h 2071"/>
                        <a:gd name="T10" fmla="*/ 682 w 865"/>
                        <a:gd name="T11" fmla="*/ 116 h 2071"/>
                        <a:gd name="T12" fmla="*/ 610 w 865"/>
                        <a:gd name="T13" fmla="*/ 32 h 2071"/>
                        <a:gd name="T14" fmla="*/ 508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5 h 2071"/>
                        <a:gd name="T22" fmla="*/ 119 w 865"/>
                        <a:gd name="T23" fmla="*/ 403 h 2071"/>
                        <a:gd name="T24" fmla="*/ 131 w 865"/>
                        <a:gd name="T25" fmla="*/ 588 h 2071"/>
                        <a:gd name="T26" fmla="*/ 173 w 865"/>
                        <a:gd name="T27" fmla="*/ 780 h 2071"/>
                        <a:gd name="T28" fmla="*/ 197 w 865"/>
                        <a:gd name="T29" fmla="*/ 881 h 2071"/>
                        <a:gd name="T30" fmla="*/ 167 w 865"/>
                        <a:gd name="T31" fmla="*/ 983 h 2071"/>
                        <a:gd name="T32" fmla="*/ 65 w 865"/>
                        <a:gd name="T33" fmla="*/ 1121 h 2071"/>
                        <a:gd name="T34" fmla="*/ 17 w 865"/>
                        <a:gd name="T35" fmla="*/ 1294 h 2071"/>
                        <a:gd name="T36" fmla="*/ 5 w 865"/>
                        <a:gd name="T37" fmla="*/ 1546 h 2071"/>
                        <a:gd name="T38" fmla="*/ 47 w 865"/>
                        <a:gd name="T39" fmla="*/ 1743 h 2071"/>
                        <a:gd name="T40" fmla="*/ 131 w 865"/>
                        <a:gd name="T41" fmla="*/ 1893 h 2071"/>
                        <a:gd name="T42" fmla="*/ 299 w 865"/>
                        <a:gd name="T43" fmla="*/ 1982 h 2071"/>
                        <a:gd name="T44" fmla="*/ 425 w 865"/>
                        <a:gd name="T45" fmla="*/ 1976 h 2071"/>
                        <a:gd name="T46" fmla="*/ 466 w 865"/>
                        <a:gd name="T47" fmla="*/ 1988 h 2071"/>
                        <a:gd name="T48" fmla="*/ 496 w 865"/>
                        <a:gd name="T49" fmla="*/ 2060 h 2071"/>
                        <a:gd name="T50" fmla="*/ 496 w 865"/>
                        <a:gd name="T51" fmla="*/ 1958 h 2071"/>
                        <a:gd name="T52" fmla="*/ 556 w 865"/>
                        <a:gd name="T53" fmla="*/ 1773 h 2071"/>
                        <a:gd name="T54" fmla="*/ 616 w 865"/>
                        <a:gd name="T55" fmla="*/ 1653 h 2071"/>
                        <a:gd name="T56" fmla="*/ 580 w 865"/>
                        <a:gd name="T57" fmla="*/ 1695 h 2071"/>
                        <a:gd name="T58" fmla="*/ 514 w 865"/>
                        <a:gd name="T59" fmla="*/ 1815 h 2071"/>
                        <a:gd name="T60" fmla="*/ 407 w 865"/>
                        <a:gd name="T61" fmla="*/ 1898 h 2071"/>
                        <a:gd name="T62" fmla="*/ 269 w 865"/>
                        <a:gd name="T63" fmla="*/ 1893 h 2071"/>
                        <a:gd name="T64" fmla="*/ 179 w 865"/>
                        <a:gd name="T65" fmla="*/ 1809 h 2071"/>
                        <a:gd name="T66" fmla="*/ 113 w 865"/>
                        <a:gd name="T67" fmla="*/ 1635 h 2071"/>
                        <a:gd name="T68" fmla="*/ 107 w 865"/>
                        <a:gd name="T69" fmla="*/ 1390 h 2071"/>
                        <a:gd name="T70" fmla="*/ 137 w 865"/>
                        <a:gd name="T71" fmla="*/ 1187 h 2071"/>
                        <a:gd name="T72" fmla="*/ 203 w 865"/>
                        <a:gd name="T73" fmla="*/ 1067 h 2071"/>
                        <a:gd name="T74" fmla="*/ 323 w 865"/>
                        <a:gd name="T75" fmla="*/ 1019 h 2071"/>
                        <a:gd name="T76" fmla="*/ 508 w 865"/>
                        <a:gd name="T77" fmla="*/ 1073 h 2071"/>
                        <a:gd name="T78" fmla="*/ 610 w 865"/>
                        <a:gd name="T79" fmla="*/ 1121 h 2071"/>
                        <a:gd name="T80" fmla="*/ 664 w 865"/>
                        <a:gd name="T81" fmla="*/ 1097 h 2071"/>
                        <a:gd name="T82" fmla="*/ 658 w 865"/>
                        <a:gd name="T83" fmla="*/ 1043 h 2071"/>
                        <a:gd name="T84" fmla="*/ 610 w 865"/>
                        <a:gd name="T85" fmla="*/ 1001 h 2071"/>
                        <a:gd name="T86" fmla="*/ 496 w 865"/>
                        <a:gd name="T87" fmla="*/ 977 h 2071"/>
                        <a:gd name="T88" fmla="*/ 323 w 865"/>
                        <a:gd name="T89" fmla="*/ 893 h 2071"/>
                        <a:gd name="T90" fmla="*/ 233 w 865"/>
                        <a:gd name="T91" fmla="*/ 678 h 2071"/>
                        <a:gd name="T92" fmla="*/ 209 w 865"/>
                        <a:gd name="T93" fmla="*/ 415 h 2071"/>
                        <a:gd name="T94" fmla="*/ 317 w 865"/>
                        <a:gd name="T95" fmla="*/ 170 h 2071"/>
                        <a:gd name="T96" fmla="*/ 484 w 865"/>
                        <a:gd name="T97" fmla="*/ 110 h 2071"/>
                        <a:gd name="T98" fmla="*/ 616 w 865"/>
                        <a:gd name="T99" fmla="*/ 164 h 2071"/>
                        <a:gd name="T100" fmla="*/ 706 w 865"/>
                        <a:gd name="T101" fmla="*/ 289 h 2071"/>
                        <a:gd name="T102" fmla="*/ 736 w 865"/>
                        <a:gd name="T103" fmla="*/ 427 h 2071"/>
                        <a:gd name="T104" fmla="*/ 772 w 865"/>
                        <a:gd name="T105" fmla="*/ 600 h 2071"/>
                        <a:gd name="T106" fmla="*/ 808 w 865"/>
                        <a:gd name="T107" fmla="*/ 582 h 2071"/>
                        <a:gd name="T108" fmla="*/ 784 w 865"/>
                        <a:gd name="T109" fmla="*/ 52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726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6 h 521"/>
                      <a:gd name="T2" fmla="*/ 27 w 266"/>
                      <a:gd name="T3" fmla="*/ 275 h 521"/>
                      <a:gd name="T4" fmla="*/ 109 w 266"/>
                      <a:gd name="T5" fmla="*/ 45 h 521"/>
                      <a:gd name="T6" fmla="*/ 180 w 266"/>
                      <a:gd name="T7" fmla="*/ 3 h 521"/>
                      <a:gd name="T8" fmla="*/ 233 w 266"/>
                      <a:gd name="T9" fmla="*/ 39 h 521"/>
                      <a:gd name="T10" fmla="*/ 257 w 266"/>
                      <a:gd name="T11" fmla="*/ 130 h 521"/>
                      <a:gd name="T12" fmla="*/ 204 w 266"/>
                      <a:gd name="T13" fmla="*/ 275 h 521"/>
                      <a:gd name="T14" fmla="*/ 103 w 266"/>
                      <a:gd name="T15" fmla="*/ 480 h 521"/>
                      <a:gd name="T16" fmla="*/ 44 w 266"/>
                      <a:gd name="T17" fmla="*/ 504 h 521"/>
                      <a:gd name="T18" fmla="*/ 3 w 266"/>
                      <a:gd name="T19" fmla="*/ 486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94" y="1588"/>
                    <a:ext cx="398" cy="349"/>
                  </a:xfrm>
                  <a:custGeom>
                    <a:avLst/>
                    <a:gdLst>
                      <a:gd name="T0" fmla="*/ 102 w 392"/>
                      <a:gd name="T1" fmla="*/ 206 h 340"/>
                      <a:gd name="T2" fmla="*/ 16 w 392"/>
                      <a:gd name="T3" fmla="*/ 89 h 340"/>
                      <a:gd name="T4" fmla="*/ 4 w 392"/>
                      <a:gd name="T5" fmla="*/ 46 h 340"/>
                      <a:gd name="T6" fmla="*/ 28 w 392"/>
                      <a:gd name="T7" fmla="*/ 3 h 340"/>
                      <a:gd name="T8" fmla="*/ 132 w 392"/>
                      <a:gd name="T9" fmla="*/ 28 h 340"/>
                      <a:gd name="T10" fmla="*/ 254 w 392"/>
                      <a:gd name="T11" fmla="*/ 77 h 340"/>
                      <a:gd name="T12" fmla="*/ 370 w 392"/>
                      <a:gd name="T13" fmla="*/ 163 h 340"/>
                      <a:gd name="T14" fmla="*/ 394 w 392"/>
                      <a:gd name="T15" fmla="*/ 280 h 340"/>
                      <a:gd name="T16" fmla="*/ 345 w 392"/>
                      <a:gd name="T17" fmla="*/ 342 h 340"/>
                      <a:gd name="T18" fmla="*/ 248 w 392"/>
                      <a:gd name="T19" fmla="*/ 323 h 340"/>
                      <a:gd name="T20" fmla="*/ 102 w 392"/>
                      <a:gd name="T21" fmla="*/ 206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41" y="1923"/>
                    <a:ext cx="146" cy="567"/>
                  </a:xfrm>
                  <a:custGeom>
                    <a:avLst/>
                    <a:gdLst>
                      <a:gd name="T0" fmla="*/ 17 w 151"/>
                      <a:gd name="T1" fmla="*/ 168 h 558"/>
                      <a:gd name="T2" fmla="*/ 41 w 151"/>
                      <a:gd name="T3" fmla="*/ 40 h 558"/>
                      <a:gd name="T4" fmla="*/ 64 w 151"/>
                      <a:gd name="T5" fmla="*/ 3 h 558"/>
                      <a:gd name="T6" fmla="*/ 104 w 151"/>
                      <a:gd name="T7" fmla="*/ 27 h 558"/>
                      <a:gd name="T8" fmla="*/ 133 w 151"/>
                      <a:gd name="T9" fmla="*/ 168 h 558"/>
                      <a:gd name="T10" fmla="*/ 139 w 151"/>
                      <a:gd name="T11" fmla="*/ 430 h 558"/>
                      <a:gd name="T12" fmla="*/ 93 w 151"/>
                      <a:gd name="T13" fmla="*/ 552 h 558"/>
                      <a:gd name="T14" fmla="*/ 23 w 151"/>
                      <a:gd name="T15" fmla="*/ 521 h 558"/>
                      <a:gd name="T16" fmla="*/ 0 w 151"/>
                      <a:gd name="T17" fmla="*/ 320 h 558"/>
                      <a:gd name="T18" fmla="*/ 17 w 151"/>
                      <a:gd name="T19" fmla="*/ 168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4 w 392"/>
                      <a:gd name="T1" fmla="*/ 60 h 253"/>
                      <a:gd name="T2" fmla="*/ 305 w 392"/>
                      <a:gd name="T3" fmla="*/ 19 h 253"/>
                      <a:gd name="T4" fmla="*/ 364 w 392"/>
                      <a:gd name="T5" fmla="*/ 7 h 253"/>
                      <a:gd name="T6" fmla="*/ 382 w 392"/>
                      <a:gd name="T7" fmla="*/ 60 h 253"/>
                      <a:gd name="T8" fmla="*/ 323 w 392"/>
                      <a:gd name="T9" fmla="*/ 130 h 253"/>
                      <a:gd name="T10" fmla="*/ 192 w 392"/>
                      <a:gd name="T11" fmla="*/ 218 h 253"/>
                      <a:gd name="T12" fmla="*/ 37 w 392"/>
                      <a:gd name="T13" fmla="*/ 241 h 253"/>
                      <a:gd name="T14" fmla="*/ 1 w 392"/>
                      <a:gd name="T15" fmla="*/ 183 h 253"/>
                      <a:gd name="T16" fmla="*/ 43 w 392"/>
                      <a:gd name="T17" fmla="*/ 112 h 253"/>
                      <a:gd name="T18" fmla="*/ 174 w 392"/>
                      <a:gd name="T19" fmla="*/ 60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>
                      <a:gd name="T0" fmla="*/ 76 w 238"/>
                      <a:gd name="T1" fmla="*/ 264 h 386"/>
                      <a:gd name="T2" fmla="*/ 23 w 238"/>
                      <a:gd name="T3" fmla="*/ 188 h 386"/>
                      <a:gd name="T4" fmla="*/ 0 w 238"/>
                      <a:gd name="T5" fmla="*/ 94 h 386"/>
                      <a:gd name="T6" fmla="*/ 23 w 238"/>
                      <a:gd name="T7" fmla="*/ 12 h 386"/>
                      <a:gd name="T8" fmla="*/ 117 w 238"/>
                      <a:gd name="T9" fmla="*/ 24 h 386"/>
                      <a:gd name="T10" fmla="*/ 176 w 238"/>
                      <a:gd name="T11" fmla="*/ 129 h 386"/>
                      <a:gd name="T12" fmla="*/ 229 w 238"/>
                      <a:gd name="T13" fmla="*/ 300 h 386"/>
                      <a:gd name="T14" fmla="*/ 200 w 238"/>
                      <a:gd name="T15" fmla="*/ 370 h 386"/>
                      <a:gd name="T16" fmla="*/ 164 w 238"/>
                      <a:gd name="T17" fmla="*/ 347 h 386"/>
                      <a:gd name="T18" fmla="*/ 76 w 238"/>
                      <a:gd name="T19" fmla="*/ 26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789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89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96DA5D-F4ED-47A9-8679-0CDA683BEE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9158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02B57-CB00-459D-991B-EDB291AAAF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7807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5CB5-4CCA-4D69-9E71-264480E746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7971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3896-23CD-43F6-AF4A-921DF0845D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5345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41B8F-3B05-4CE0-AC50-1A94A2961A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054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FECA-765B-4C27-8ECD-C722CBB76A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015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AA877-C50E-4123-AC78-C0DEEE1C70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7827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A339C-F2A2-4E2B-B2DB-BF14F4C7E6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18277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3BCFA-299B-41E6-AD5E-5B95C2EC54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48025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455F-CEC1-4A4B-9E17-31ACBF2196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8744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0033-283F-46E2-8417-14D65E1E1E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797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887F2-7377-47E2-B05A-84477C0E4C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5180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65B0-A04C-42F4-8EFA-2BB9855685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86818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40" y="323"/>
                      <a:ext cx="1234" cy="2560"/>
                    </a:xfrm>
                    <a:custGeom>
                      <a:avLst/>
                      <a:gdLst>
                        <a:gd name="T0" fmla="*/ 338 w 1231"/>
                        <a:gd name="T1" fmla="*/ 283 h 2560"/>
                        <a:gd name="T2" fmla="*/ 416 w 1231"/>
                        <a:gd name="T3" fmla="*/ 115 h 2560"/>
                        <a:gd name="T4" fmla="*/ 584 w 1231"/>
                        <a:gd name="T5" fmla="*/ 7 h 2560"/>
                        <a:gd name="T6" fmla="*/ 897 w 1231"/>
                        <a:gd name="T7" fmla="*/ 61 h 2560"/>
                        <a:gd name="T8" fmla="*/ 1054 w 1231"/>
                        <a:gd name="T9" fmla="*/ 349 h 2560"/>
                        <a:gd name="T10" fmla="*/ 981 w 1231"/>
                        <a:gd name="T11" fmla="*/ 769 h 2560"/>
                        <a:gd name="T12" fmla="*/ 945 w 1231"/>
                        <a:gd name="T13" fmla="*/ 943 h 2560"/>
                        <a:gd name="T14" fmla="*/ 1108 w 1231"/>
                        <a:gd name="T15" fmla="*/ 1075 h 2560"/>
                        <a:gd name="T16" fmla="*/ 1234 w 1231"/>
                        <a:gd name="T17" fmla="*/ 1525 h 2560"/>
                        <a:gd name="T18" fmla="*/ 1126 w 1231"/>
                        <a:gd name="T19" fmla="*/ 1969 h 2560"/>
                        <a:gd name="T20" fmla="*/ 909 w 1231"/>
                        <a:gd name="T21" fmla="*/ 2077 h 2560"/>
                        <a:gd name="T22" fmla="*/ 723 w 1231"/>
                        <a:gd name="T23" fmla="*/ 2059 h 2560"/>
                        <a:gd name="T24" fmla="*/ 657 w 1231"/>
                        <a:gd name="T25" fmla="*/ 2251 h 2560"/>
                        <a:gd name="T26" fmla="*/ 530 w 1231"/>
                        <a:gd name="T27" fmla="*/ 2527 h 2560"/>
                        <a:gd name="T28" fmla="*/ 212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0 w 1231"/>
                        <a:gd name="T37" fmla="*/ 1513 h 2560"/>
                        <a:gd name="T38" fmla="*/ 218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0 w 1231"/>
                        <a:gd name="T45" fmla="*/ 2431 h 2560"/>
                        <a:gd name="T46" fmla="*/ 596 w 1231"/>
                        <a:gd name="T47" fmla="*/ 2227 h 2560"/>
                        <a:gd name="T48" fmla="*/ 578 w 1231"/>
                        <a:gd name="T49" fmla="*/ 1807 h 2560"/>
                        <a:gd name="T50" fmla="*/ 494 w 1231"/>
                        <a:gd name="T51" fmla="*/ 1531 h 2560"/>
                        <a:gd name="T52" fmla="*/ 536 w 1231"/>
                        <a:gd name="T53" fmla="*/ 1459 h 2560"/>
                        <a:gd name="T54" fmla="*/ 627 w 1231"/>
                        <a:gd name="T55" fmla="*/ 1633 h 2560"/>
                        <a:gd name="T56" fmla="*/ 723 w 1231"/>
                        <a:gd name="T57" fmla="*/ 1933 h 2560"/>
                        <a:gd name="T58" fmla="*/ 969 w 1231"/>
                        <a:gd name="T59" fmla="*/ 1963 h 2560"/>
                        <a:gd name="T60" fmla="*/ 1138 w 1231"/>
                        <a:gd name="T61" fmla="*/ 1687 h 2560"/>
                        <a:gd name="T62" fmla="*/ 1120 w 1231"/>
                        <a:gd name="T63" fmla="*/ 1273 h 2560"/>
                        <a:gd name="T64" fmla="*/ 885 w 1231"/>
                        <a:gd name="T65" fmla="*/ 1057 h 2560"/>
                        <a:gd name="T66" fmla="*/ 681 w 1231"/>
                        <a:gd name="T67" fmla="*/ 1129 h 2560"/>
                        <a:gd name="T68" fmla="*/ 578 w 1231"/>
                        <a:gd name="T69" fmla="*/ 1117 h 2560"/>
                        <a:gd name="T70" fmla="*/ 621 w 1231"/>
                        <a:gd name="T71" fmla="*/ 1033 h 2560"/>
                        <a:gd name="T72" fmla="*/ 813 w 1231"/>
                        <a:gd name="T73" fmla="*/ 937 h 2560"/>
                        <a:gd name="T74" fmla="*/ 951 w 1231"/>
                        <a:gd name="T75" fmla="*/ 613 h 2560"/>
                        <a:gd name="T76" fmla="*/ 885 w 1231"/>
                        <a:gd name="T77" fmla="*/ 175 h 2560"/>
                        <a:gd name="T78" fmla="*/ 621 w 1231"/>
                        <a:gd name="T79" fmla="*/ 103 h 2560"/>
                        <a:gd name="T80" fmla="*/ 392 w 1231"/>
                        <a:gd name="T81" fmla="*/ 355 h 2560"/>
                        <a:gd name="T82" fmla="*/ 404 w 1231"/>
                        <a:gd name="T83" fmla="*/ 763 h 2560"/>
                        <a:gd name="T84" fmla="*/ 344 w 1231"/>
                        <a:gd name="T85" fmla="*/ 949 h 2560"/>
                        <a:gd name="T86" fmla="*/ 290 w 1231"/>
                        <a:gd name="T87" fmla="*/ 685 h 2560"/>
                        <a:gd name="T88" fmla="*/ 308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83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8 h 2071"/>
                        <a:gd name="T2" fmla="*/ 797 w 865"/>
                        <a:gd name="T3" fmla="*/ 349 h 2071"/>
                        <a:gd name="T4" fmla="*/ 863 w 865"/>
                        <a:gd name="T5" fmla="*/ 205 h 2071"/>
                        <a:gd name="T6" fmla="*/ 809 w 865"/>
                        <a:gd name="T7" fmla="*/ 217 h 2071"/>
                        <a:gd name="T8" fmla="*/ 749 w 865"/>
                        <a:gd name="T9" fmla="*/ 217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5 h 2071"/>
                        <a:gd name="T22" fmla="*/ 119 w 865"/>
                        <a:gd name="T23" fmla="*/ 403 h 2071"/>
                        <a:gd name="T24" fmla="*/ 131 w 865"/>
                        <a:gd name="T25" fmla="*/ 588 h 2071"/>
                        <a:gd name="T26" fmla="*/ 173 w 865"/>
                        <a:gd name="T27" fmla="*/ 780 h 2071"/>
                        <a:gd name="T28" fmla="*/ 197 w 865"/>
                        <a:gd name="T29" fmla="*/ 881 h 2071"/>
                        <a:gd name="T30" fmla="*/ 167 w 865"/>
                        <a:gd name="T31" fmla="*/ 983 h 2071"/>
                        <a:gd name="T32" fmla="*/ 65 w 865"/>
                        <a:gd name="T33" fmla="*/ 1121 h 2071"/>
                        <a:gd name="T34" fmla="*/ 17 w 865"/>
                        <a:gd name="T35" fmla="*/ 1294 h 2071"/>
                        <a:gd name="T36" fmla="*/ 5 w 865"/>
                        <a:gd name="T37" fmla="*/ 1546 h 2071"/>
                        <a:gd name="T38" fmla="*/ 47 w 865"/>
                        <a:gd name="T39" fmla="*/ 1743 h 2071"/>
                        <a:gd name="T40" fmla="*/ 131 w 865"/>
                        <a:gd name="T41" fmla="*/ 1893 h 2071"/>
                        <a:gd name="T42" fmla="*/ 299 w 865"/>
                        <a:gd name="T43" fmla="*/ 1982 h 2071"/>
                        <a:gd name="T44" fmla="*/ 425 w 865"/>
                        <a:gd name="T45" fmla="*/ 1976 h 2071"/>
                        <a:gd name="T46" fmla="*/ 467 w 865"/>
                        <a:gd name="T47" fmla="*/ 1988 h 2071"/>
                        <a:gd name="T48" fmla="*/ 497 w 865"/>
                        <a:gd name="T49" fmla="*/ 2060 h 2071"/>
                        <a:gd name="T50" fmla="*/ 497 w 865"/>
                        <a:gd name="T51" fmla="*/ 1958 h 2071"/>
                        <a:gd name="T52" fmla="*/ 557 w 865"/>
                        <a:gd name="T53" fmla="*/ 1773 h 2071"/>
                        <a:gd name="T54" fmla="*/ 617 w 865"/>
                        <a:gd name="T55" fmla="*/ 1653 h 2071"/>
                        <a:gd name="T56" fmla="*/ 581 w 865"/>
                        <a:gd name="T57" fmla="*/ 1695 h 2071"/>
                        <a:gd name="T58" fmla="*/ 515 w 865"/>
                        <a:gd name="T59" fmla="*/ 1815 h 2071"/>
                        <a:gd name="T60" fmla="*/ 407 w 865"/>
                        <a:gd name="T61" fmla="*/ 1898 h 2071"/>
                        <a:gd name="T62" fmla="*/ 269 w 865"/>
                        <a:gd name="T63" fmla="*/ 1893 h 2071"/>
                        <a:gd name="T64" fmla="*/ 179 w 865"/>
                        <a:gd name="T65" fmla="*/ 1809 h 2071"/>
                        <a:gd name="T66" fmla="*/ 113 w 865"/>
                        <a:gd name="T67" fmla="*/ 1635 h 2071"/>
                        <a:gd name="T68" fmla="*/ 107 w 865"/>
                        <a:gd name="T69" fmla="*/ 1390 h 2071"/>
                        <a:gd name="T70" fmla="*/ 137 w 865"/>
                        <a:gd name="T71" fmla="*/ 1187 h 2071"/>
                        <a:gd name="T72" fmla="*/ 203 w 865"/>
                        <a:gd name="T73" fmla="*/ 1067 h 2071"/>
                        <a:gd name="T74" fmla="*/ 323 w 865"/>
                        <a:gd name="T75" fmla="*/ 1019 h 2071"/>
                        <a:gd name="T76" fmla="*/ 509 w 865"/>
                        <a:gd name="T77" fmla="*/ 1073 h 2071"/>
                        <a:gd name="T78" fmla="*/ 611 w 865"/>
                        <a:gd name="T79" fmla="*/ 1121 h 2071"/>
                        <a:gd name="T80" fmla="*/ 665 w 865"/>
                        <a:gd name="T81" fmla="*/ 1097 h 2071"/>
                        <a:gd name="T82" fmla="*/ 659 w 865"/>
                        <a:gd name="T83" fmla="*/ 1043 h 2071"/>
                        <a:gd name="T84" fmla="*/ 611 w 865"/>
                        <a:gd name="T85" fmla="*/ 1001 h 2071"/>
                        <a:gd name="T86" fmla="*/ 497 w 865"/>
                        <a:gd name="T87" fmla="*/ 977 h 2071"/>
                        <a:gd name="T88" fmla="*/ 323 w 865"/>
                        <a:gd name="T89" fmla="*/ 893 h 2071"/>
                        <a:gd name="T90" fmla="*/ 233 w 865"/>
                        <a:gd name="T91" fmla="*/ 678 h 2071"/>
                        <a:gd name="T92" fmla="*/ 209 w 865"/>
                        <a:gd name="T93" fmla="*/ 415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9 h 2071"/>
                        <a:gd name="T102" fmla="*/ 737 w 865"/>
                        <a:gd name="T103" fmla="*/ 427 h 2071"/>
                        <a:gd name="T104" fmla="*/ 773 w 865"/>
                        <a:gd name="T105" fmla="*/ 600 h 2071"/>
                        <a:gd name="T106" fmla="*/ 809 w 865"/>
                        <a:gd name="T107" fmla="*/ 582 h 2071"/>
                        <a:gd name="T108" fmla="*/ 785 w 865"/>
                        <a:gd name="T109" fmla="*/ 528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=""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/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726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86 h 521"/>
                      <a:gd name="T2" fmla="*/ 27 w 266"/>
                      <a:gd name="T3" fmla="*/ 275 h 521"/>
                      <a:gd name="T4" fmla="*/ 109 w 266"/>
                      <a:gd name="T5" fmla="*/ 45 h 521"/>
                      <a:gd name="T6" fmla="*/ 180 w 266"/>
                      <a:gd name="T7" fmla="*/ 3 h 521"/>
                      <a:gd name="T8" fmla="*/ 233 w 266"/>
                      <a:gd name="T9" fmla="*/ 39 h 521"/>
                      <a:gd name="T10" fmla="*/ 257 w 266"/>
                      <a:gd name="T11" fmla="*/ 130 h 521"/>
                      <a:gd name="T12" fmla="*/ 204 w 266"/>
                      <a:gd name="T13" fmla="*/ 275 h 521"/>
                      <a:gd name="T14" fmla="*/ 103 w 266"/>
                      <a:gd name="T15" fmla="*/ 480 h 521"/>
                      <a:gd name="T16" fmla="*/ 44 w 266"/>
                      <a:gd name="T17" fmla="*/ 504 h 521"/>
                      <a:gd name="T18" fmla="*/ 3 w 266"/>
                      <a:gd name="T19" fmla="*/ 486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794" y="1588"/>
                    <a:ext cx="398" cy="349"/>
                  </a:xfrm>
                  <a:custGeom>
                    <a:avLst/>
                    <a:gdLst>
                      <a:gd name="T0" fmla="*/ 102 w 392"/>
                      <a:gd name="T1" fmla="*/ 206 h 340"/>
                      <a:gd name="T2" fmla="*/ 16 w 392"/>
                      <a:gd name="T3" fmla="*/ 89 h 340"/>
                      <a:gd name="T4" fmla="*/ 4 w 392"/>
                      <a:gd name="T5" fmla="*/ 46 h 340"/>
                      <a:gd name="T6" fmla="*/ 28 w 392"/>
                      <a:gd name="T7" fmla="*/ 3 h 340"/>
                      <a:gd name="T8" fmla="*/ 132 w 392"/>
                      <a:gd name="T9" fmla="*/ 28 h 340"/>
                      <a:gd name="T10" fmla="*/ 254 w 392"/>
                      <a:gd name="T11" fmla="*/ 77 h 340"/>
                      <a:gd name="T12" fmla="*/ 370 w 392"/>
                      <a:gd name="T13" fmla="*/ 163 h 340"/>
                      <a:gd name="T14" fmla="*/ 394 w 392"/>
                      <a:gd name="T15" fmla="*/ 280 h 340"/>
                      <a:gd name="T16" fmla="*/ 345 w 392"/>
                      <a:gd name="T17" fmla="*/ 342 h 340"/>
                      <a:gd name="T18" fmla="*/ 248 w 392"/>
                      <a:gd name="T19" fmla="*/ 323 h 340"/>
                      <a:gd name="T20" fmla="*/ 102 w 392"/>
                      <a:gd name="T21" fmla="*/ 206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541" y="1923"/>
                    <a:ext cx="146" cy="567"/>
                  </a:xfrm>
                  <a:custGeom>
                    <a:avLst/>
                    <a:gdLst>
                      <a:gd name="T0" fmla="*/ 17 w 151"/>
                      <a:gd name="T1" fmla="*/ 168 h 558"/>
                      <a:gd name="T2" fmla="*/ 41 w 151"/>
                      <a:gd name="T3" fmla="*/ 40 h 558"/>
                      <a:gd name="T4" fmla="*/ 64 w 151"/>
                      <a:gd name="T5" fmla="*/ 3 h 558"/>
                      <a:gd name="T6" fmla="*/ 104 w 151"/>
                      <a:gd name="T7" fmla="*/ 27 h 558"/>
                      <a:gd name="T8" fmla="*/ 133 w 151"/>
                      <a:gd name="T9" fmla="*/ 168 h 558"/>
                      <a:gd name="T10" fmla="*/ 139 w 151"/>
                      <a:gd name="T11" fmla="*/ 430 h 558"/>
                      <a:gd name="T12" fmla="*/ 93 w 151"/>
                      <a:gd name="T13" fmla="*/ 552 h 558"/>
                      <a:gd name="T14" fmla="*/ 23 w 151"/>
                      <a:gd name="T15" fmla="*/ 521 h 558"/>
                      <a:gd name="T16" fmla="*/ 0 w 151"/>
                      <a:gd name="T17" fmla="*/ 320 h 558"/>
                      <a:gd name="T18" fmla="*/ 17 w 151"/>
                      <a:gd name="T19" fmla="*/ 168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4 w 392"/>
                      <a:gd name="T1" fmla="*/ 60 h 253"/>
                      <a:gd name="T2" fmla="*/ 305 w 392"/>
                      <a:gd name="T3" fmla="*/ 19 h 253"/>
                      <a:gd name="T4" fmla="*/ 364 w 392"/>
                      <a:gd name="T5" fmla="*/ 7 h 253"/>
                      <a:gd name="T6" fmla="*/ 382 w 392"/>
                      <a:gd name="T7" fmla="*/ 60 h 253"/>
                      <a:gd name="T8" fmla="*/ 323 w 392"/>
                      <a:gd name="T9" fmla="*/ 130 h 253"/>
                      <a:gd name="T10" fmla="*/ 192 w 392"/>
                      <a:gd name="T11" fmla="*/ 218 h 253"/>
                      <a:gd name="T12" fmla="*/ 37 w 392"/>
                      <a:gd name="T13" fmla="*/ 241 h 253"/>
                      <a:gd name="T14" fmla="*/ 1 w 392"/>
                      <a:gd name="T15" fmla="*/ 183 h 253"/>
                      <a:gd name="T16" fmla="*/ 43 w 392"/>
                      <a:gd name="T17" fmla="*/ 112 h 253"/>
                      <a:gd name="T18" fmla="*/ 174 w 392"/>
                      <a:gd name="T19" fmla="*/ 60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6 w 238"/>
                      <a:gd name="T1" fmla="*/ 264 h 386"/>
                      <a:gd name="T2" fmla="*/ 23 w 238"/>
                      <a:gd name="T3" fmla="*/ 188 h 386"/>
                      <a:gd name="T4" fmla="*/ 0 w 238"/>
                      <a:gd name="T5" fmla="*/ 94 h 386"/>
                      <a:gd name="T6" fmla="*/ 23 w 238"/>
                      <a:gd name="T7" fmla="*/ 12 h 386"/>
                      <a:gd name="T8" fmla="*/ 117 w 238"/>
                      <a:gd name="T9" fmla="*/ 24 h 386"/>
                      <a:gd name="T10" fmla="*/ 176 w 238"/>
                      <a:gd name="T11" fmla="*/ 129 h 386"/>
                      <a:gd name="T12" fmla="*/ 229 w 238"/>
                      <a:gd name="T13" fmla="*/ 300 h 386"/>
                      <a:gd name="T14" fmla="*/ 200 w 238"/>
                      <a:gd name="T15" fmla="*/ 370 h 386"/>
                      <a:gd name="T16" fmla="*/ 164 w 238"/>
                      <a:gd name="T17" fmla="*/ 347 h 386"/>
                      <a:gd name="T18" fmla="*/ 76 w 238"/>
                      <a:gd name="T19" fmla="*/ 26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78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9D6560B6-3887-465A-98CC-ED5A3B31FA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  <p:sldLayoutId id="21474839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39552" y="2564904"/>
            <a:ext cx="6109318" cy="2664296"/>
          </a:xfr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4000">
                  <a:schemeClr val="accent1">
                    <a:lumMod val="45000"/>
                    <a:lumOff val="55000"/>
                  </a:schemeClr>
                </a:gs>
                <a:gs pos="0">
                  <a:schemeClr val="accent6"/>
                </a:gs>
              </a:gsLst>
              <a:lin ang="5400000" scaled="1"/>
            </a:gradFill>
          </a:ln>
        </p:spPr>
        <p:txBody>
          <a:bodyPr/>
          <a:lstStyle/>
          <a:p>
            <a:endParaRPr lang="ru-RU" altLang="ru-RU" i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endParaRPr lang="ru-RU" altLang="ru-RU" i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r>
              <a:rPr lang="ru-RU" altLang="ru-RU" i="1" dirty="0" smtClean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безвозмездных поступлений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</a:t>
            </a:r>
            <a:r>
              <a:rPr lang="ru-RU" sz="20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Долинненского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Бахчисарайского района Республики Крым</a:t>
            </a:r>
          </a:p>
        </p:txBody>
      </p:sp>
      <p:graphicFrame>
        <p:nvGraphicFramePr>
          <p:cNvPr id="2" name="Object 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839123917"/>
              </p:ext>
            </p:extLst>
          </p:nvPr>
        </p:nvGraphicFramePr>
        <p:xfrm>
          <a:off x="0" y="3429000"/>
          <a:ext cx="7644061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8" name="AutoShape 12"/>
          <p:cNvSpPr>
            <a:spLocks noChangeArrowheads="1"/>
          </p:cNvSpPr>
          <p:nvPr/>
        </p:nvSpPr>
        <p:spPr bwMode="auto">
          <a:xfrm>
            <a:off x="6919913" y="3212976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тыс.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295275" y="227013"/>
            <a:ext cx="7400925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Долинненского сельского поселения в 2023 году – 21747,1 тыс. рублей</a:t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480708359"/>
              </p:ext>
            </p:extLst>
          </p:nvPr>
        </p:nvGraphicFramePr>
        <p:xfrm>
          <a:off x="30580" y="2420888"/>
          <a:ext cx="7596336" cy="421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7668344" cy="13017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Долинненского сельского поселения на реализацию  муниципальных  программ в 2023-2025 г.г.</a:t>
            </a:r>
            <a:r>
              <a:rPr lang="ru-RU" sz="2000" dirty="0" smtClean="0">
                <a:solidFill>
                  <a:srgbClr val="990099"/>
                </a:solidFill>
              </a:rPr>
              <a:t/>
            </a:r>
            <a:br>
              <a:rPr lang="ru-RU" sz="2000" dirty="0" smtClean="0">
                <a:solidFill>
                  <a:srgbClr val="990099"/>
                </a:solidFill>
              </a:rPr>
            </a:br>
            <a:endParaRPr lang="ru-RU" sz="20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513772446"/>
              </p:ext>
            </p:extLst>
          </p:nvPr>
        </p:nvGraphicFramePr>
        <p:xfrm>
          <a:off x="50800" y="4127872"/>
          <a:ext cx="7566744" cy="2527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Долинненского сельского поселения на реализацию непрограммных расходов в 2023 году.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1469" y="1050527"/>
            <a:ext cx="2736850" cy="2232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424,5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375" y="1268413"/>
            <a:ext cx="3168650" cy="3603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трансферты-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105,9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6775" y="1734740"/>
            <a:ext cx="3384550" cy="431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Оплата членских взносов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8,7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3883806"/>
            <a:ext cx="4599113" cy="576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по мобилизационной подготовке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291,9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3786182" y="4572008"/>
            <a:ext cx="3816350" cy="86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проведение кадастровых и землеустроительных работ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200,0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857892"/>
            <a:ext cx="3219450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Резервный фонд –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5,0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42707" y="5643579"/>
            <a:ext cx="3168650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в сфере общегосударственных расходов -1,5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3037"/>
            <a:ext cx="7648575" cy="1301750"/>
          </a:xfrm>
          <a:solidFill>
            <a:srgbClr val="FFFF66"/>
          </a:solidFill>
        </p:spPr>
        <p:txBody>
          <a:bodyPr/>
          <a:lstStyle/>
          <a:p>
            <a:pPr algn="ctr" eaLnBrk="1" hangingPunct="1"/>
            <a:r>
              <a:rPr lang="ru-RU" altLang="ru-RU" sz="2400" b="1" i="1" dirty="0" smtClean="0">
                <a:solidFill>
                  <a:srgbClr val="990099"/>
                </a:solidFill>
              </a:rPr>
              <a:t>Динамика общегосударственных расходов бюджета Долинненского сельского поселения </a:t>
            </a:r>
            <a:r>
              <a:rPr lang="ru-RU" altLang="ru-RU" sz="2400" dirty="0" smtClean="0">
                <a:solidFill>
                  <a:srgbClr val="990099"/>
                </a:solidFill>
              </a:rPr>
              <a:t/>
            </a:r>
            <a:br>
              <a:rPr lang="ru-RU" altLang="ru-RU" sz="2400" dirty="0" smtClean="0">
                <a:solidFill>
                  <a:srgbClr val="990099"/>
                </a:solidFill>
              </a:rPr>
            </a:br>
            <a:endParaRPr lang="ru-RU" altLang="ru-RU" sz="24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739460820"/>
              </p:ext>
            </p:extLst>
          </p:nvPr>
        </p:nvGraphicFramePr>
        <p:xfrm>
          <a:off x="12823" y="3983856"/>
          <a:ext cx="7584952" cy="264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7013"/>
            <a:ext cx="7445375" cy="5381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Контактная информация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-839" y="898524"/>
            <a:ext cx="7697039" cy="1234331"/>
          </a:xfrm>
          <a:prstGeom prst="flowChartAlternateProcess">
            <a:avLst/>
          </a:prstGeom>
          <a:solidFill>
            <a:srgbClr val="99CC00">
              <a:alpha val="2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подробную информацию « О бюджете Долинненского 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Бахчисарайского района Республики Крым на 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endParaRPr lang="ru-RU" altLang="ru-RU" sz="16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 можете узнать на официальном сайте Долинненского сельского поселения </a:t>
            </a:r>
            <a:endParaRPr lang="ru-RU" altLang="ru-RU" sz="16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dolinoe.ru</a:t>
            </a: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0" y="3861048"/>
            <a:ext cx="7489825" cy="2159000"/>
          </a:xfrm>
          <a:prstGeom prst="flowChartAlternateProcess">
            <a:avLst/>
          </a:prstGeom>
          <a:solidFill>
            <a:schemeClr val="accent1">
              <a:alpha val="67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Долинненского сельского поселения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Бахчисарайского района Республики Крым расположена по адресу: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Россия, Республика Крым Бахчисарайский район с</a:t>
            </a:r>
            <a:r>
              <a:rPr lang="ru-RU" alt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Долинное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ул.Ленина,30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Телефон+7 (36554) 7-56-81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6165304"/>
            <a:ext cx="4248150" cy="504825"/>
          </a:xfrm>
          <a:prstGeom prst="rect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121" y="3861048"/>
            <a:ext cx="7705725" cy="2736726"/>
          </a:xfrm>
          <a:solidFill>
            <a:srgbClr val="FF9900">
              <a:alpha val="31000"/>
            </a:srgbClr>
          </a:solidFill>
        </p:spPr>
        <p:txBody>
          <a:bodyPr/>
          <a:lstStyle/>
          <a:p>
            <a:pPr algn="ctr" eaLnBrk="1" hangingPunct="1"/>
            <a:r>
              <a:rPr lang="ru-RU" altLang="ru-RU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Бюджет Долинненского сельского поселения Бахчисарайского района </a:t>
            </a:r>
            <a:br>
              <a:rPr lang="ru-RU" altLang="ru-RU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Республики Крым</a:t>
            </a:r>
            <a:br>
              <a:rPr lang="ru-RU" altLang="ru-RU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ru-RU" sz="3600" b="1" i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на 2023 год и плановый период                  2024-2025 годов</a:t>
            </a:r>
          </a:p>
        </p:txBody>
      </p:sp>
      <p:sp>
        <p:nvSpPr>
          <p:cNvPr id="6147" name="AutoShape 8"/>
          <p:cNvSpPr>
            <a:spLocks noChangeArrowheads="1"/>
          </p:cNvSpPr>
          <p:nvPr/>
        </p:nvSpPr>
        <p:spPr bwMode="auto">
          <a:xfrm>
            <a:off x="684213" y="333375"/>
            <a:ext cx="6842125" cy="2085975"/>
          </a:xfrm>
          <a:prstGeom prst="wedgeEllipseCallout">
            <a:avLst>
              <a:gd name="adj1" fmla="val 17148"/>
              <a:gd name="adj2" fmla="val 107537"/>
            </a:avLst>
          </a:prstGeom>
          <a:solidFill>
            <a:schemeClr val="folHlink">
              <a:alpha val="16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ДОЛИННЕНСКОЕ СЕЛЬСКОЕ ПОСЕЛЕНИЕ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Бахчисарайского района  Республики Крым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0"/>
          <p:cNvSpPr>
            <a:spLocks noChangeArrowheads="1"/>
          </p:cNvSpPr>
          <p:nvPr/>
        </p:nvSpPr>
        <p:spPr bwMode="auto">
          <a:xfrm>
            <a:off x="2124075" y="1700213"/>
            <a:ext cx="4032250" cy="2376859"/>
          </a:xfrm>
          <a:prstGeom prst="ellipse">
            <a:avLst/>
          </a:prstGeom>
          <a:solidFill>
            <a:srgbClr val="FFFFFF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Основы формирования проекта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бюджета Долинненского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поселения на 2023год 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период 2024-2025 годов</a:t>
            </a:r>
          </a:p>
        </p:txBody>
      </p:sp>
      <p:sp>
        <p:nvSpPr>
          <p:cNvPr id="8195" name="AutoShape 11"/>
          <p:cNvSpPr>
            <a:spLocks noChangeArrowheads="1"/>
          </p:cNvSpPr>
          <p:nvPr/>
        </p:nvSpPr>
        <p:spPr bwMode="auto">
          <a:xfrm>
            <a:off x="79890" y="4724696"/>
            <a:ext cx="2483768" cy="1223142"/>
          </a:xfrm>
          <a:prstGeom prst="flowChartProcess">
            <a:avLst/>
          </a:prstGeom>
          <a:solidFill>
            <a:srgbClr val="FF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dirty="0" smtClean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социально-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экономического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Долинненского 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8196" name="AutoShape 12"/>
          <p:cNvSpPr>
            <a:spLocks noChangeArrowheads="1"/>
          </p:cNvSpPr>
          <p:nvPr/>
        </p:nvSpPr>
        <p:spPr bwMode="auto">
          <a:xfrm>
            <a:off x="0" y="233363"/>
            <a:ext cx="2376488" cy="1466850"/>
          </a:xfrm>
          <a:prstGeom prst="flowChartProcess">
            <a:avLst/>
          </a:prstGeom>
          <a:solidFill>
            <a:srgbClr val="99CCFF">
              <a:alpha val="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Бюджетное послание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Президента РФ</a:t>
            </a:r>
          </a:p>
        </p:txBody>
      </p:sp>
      <p:sp>
        <p:nvSpPr>
          <p:cNvPr id="8197" name="AutoShape 13"/>
          <p:cNvSpPr>
            <a:spLocks noChangeArrowheads="1"/>
          </p:cNvSpPr>
          <p:nvPr/>
        </p:nvSpPr>
        <p:spPr bwMode="auto">
          <a:xfrm>
            <a:off x="5072066" y="4724696"/>
            <a:ext cx="2596279" cy="1347510"/>
          </a:xfrm>
          <a:prstGeom prst="flowChartProcess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Долинненского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</p:txBody>
      </p:sp>
      <p:sp>
        <p:nvSpPr>
          <p:cNvPr id="8198" name="AutoShape 14"/>
          <p:cNvSpPr>
            <a:spLocks noChangeArrowheads="1"/>
          </p:cNvSpPr>
          <p:nvPr/>
        </p:nvSpPr>
        <p:spPr bwMode="auto">
          <a:xfrm>
            <a:off x="5159114" y="162637"/>
            <a:ext cx="2663825" cy="1466164"/>
          </a:xfrm>
          <a:prstGeom prst="flowChartProcess">
            <a:avLst/>
          </a:prstGeom>
          <a:solidFill>
            <a:schemeClr val="folHlink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политики Долинненского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2023год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на плановый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период </a:t>
            </a: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altLang="ru-RU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8199" name="AutoShape 15"/>
          <p:cNvSpPr>
            <a:spLocks noChangeArrowheads="1"/>
          </p:cNvSpPr>
          <p:nvPr/>
        </p:nvSpPr>
        <p:spPr bwMode="auto">
          <a:xfrm rot="-2122765">
            <a:off x="1995610" y="3889155"/>
            <a:ext cx="976313" cy="657225"/>
          </a:xfrm>
          <a:prstGeom prst="rightArrow">
            <a:avLst>
              <a:gd name="adj1" fmla="val 50000"/>
              <a:gd name="adj2" fmla="val 37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0" name="AutoShape 16"/>
          <p:cNvSpPr>
            <a:spLocks noChangeArrowheads="1"/>
          </p:cNvSpPr>
          <p:nvPr/>
        </p:nvSpPr>
        <p:spPr bwMode="auto">
          <a:xfrm rot="2296068">
            <a:off x="5914764" y="3893918"/>
            <a:ext cx="1152525" cy="647700"/>
          </a:xfrm>
          <a:prstGeom prst="leftArrow">
            <a:avLst>
              <a:gd name="adj1" fmla="val 50000"/>
              <a:gd name="adj2" fmla="val 444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1" name="AutoShape 17"/>
          <p:cNvSpPr>
            <a:spLocks noChangeArrowheads="1"/>
          </p:cNvSpPr>
          <p:nvPr/>
        </p:nvSpPr>
        <p:spPr bwMode="auto">
          <a:xfrm rot="2706627">
            <a:off x="2325850" y="969741"/>
            <a:ext cx="1081088" cy="690563"/>
          </a:xfrm>
          <a:prstGeom prst="rightArrow">
            <a:avLst>
              <a:gd name="adj1" fmla="val 50000"/>
              <a:gd name="adj2" fmla="val 39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2" name="AutoShape 18"/>
          <p:cNvSpPr>
            <a:spLocks noChangeArrowheads="1"/>
          </p:cNvSpPr>
          <p:nvPr/>
        </p:nvSpPr>
        <p:spPr bwMode="auto">
          <a:xfrm rot="-2693373">
            <a:off x="4248706" y="990378"/>
            <a:ext cx="976312" cy="649288"/>
          </a:xfrm>
          <a:prstGeom prst="leftArrow">
            <a:avLst>
              <a:gd name="adj1" fmla="val 50000"/>
              <a:gd name="adj2" fmla="val 37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2"/>
          <p:cNvSpPr>
            <a:spLocks noChangeArrowheads="1"/>
          </p:cNvSpPr>
          <p:nvPr/>
        </p:nvSpPr>
        <p:spPr bwMode="auto">
          <a:xfrm>
            <a:off x="-105031" y="25303"/>
            <a:ext cx="7920038" cy="129698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Проект бюджета на 2023 год и плановый период 2024 и 2025 годов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</a:rPr>
              <a:t>направлен на решение следующих ключевых задач:</a:t>
            </a:r>
          </a:p>
        </p:txBody>
      </p:sp>
      <p:sp>
        <p:nvSpPr>
          <p:cNvPr id="9219" name="AutoShape 13"/>
          <p:cNvSpPr>
            <a:spLocks noChangeArrowheads="1"/>
          </p:cNvSpPr>
          <p:nvPr/>
        </p:nvSpPr>
        <p:spPr bwMode="auto">
          <a:xfrm>
            <a:off x="-44813" y="1480990"/>
            <a:ext cx="7848600" cy="936625"/>
          </a:xfrm>
          <a:prstGeom prst="flowChartAlternate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обеспечение устойчивости и сбалансированности бюджетной системы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в целях гарантированного исполнения действующих и принимаемых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расходных обязательств</a:t>
            </a:r>
          </a:p>
        </p:txBody>
      </p:sp>
      <p:sp>
        <p:nvSpPr>
          <p:cNvPr id="9220" name="AutoShape 14"/>
          <p:cNvSpPr>
            <a:spLocks noChangeArrowheads="1"/>
          </p:cNvSpPr>
          <p:nvPr/>
        </p:nvSpPr>
        <p:spPr bwMode="auto">
          <a:xfrm>
            <a:off x="0" y="4013648"/>
            <a:ext cx="7775575" cy="609600"/>
          </a:xfrm>
          <a:prstGeom prst="flowChartAlternateProcess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повышение эффективности бюджетной политики, в том числе за счет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FF0000"/>
                </a:solidFill>
              </a:rPr>
              <a:t>роста эффективности бюджетных расходов</a:t>
            </a:r>
          </a:p>
        </p:txBody>
      </p:sp>
      <p:sp>
        <p:nvSpPr>
          <p:cNvPr id="9221" name="AutoShape 15"/>
          <p:cNvSpPr>
            <a:spLocks noChangeArrowheads="1"/>
          </p:cNvSpPr>
          <p:nvPr/>
        </p:nvSpPr>
        <p:spPr bwMode="auto">
          <a:xfrm>
            <a:off x="32730" y="4623248"/>
            <a:ext cx="7775575" cy="609600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соответствие финансовых возможностей поселения ключевым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направлениям развития</a:t>
            </a:r>
          </a:p>
        </p:txBody>
      </p:sp>
      <p:sp>
        <p:nvSpPr>
          <p:cNvPr id="9222" name="AutoShape 16"/>
          <p:cNvSpPr>
            <a:spLocks noChangeArrowheads="1"/>
          </p:cNvSpPr>
          <p:nvPr/>
        </p:nvSpPr>
        <p:spPr bwMode="auto">
          <a:xfrm>
            <a:off x="5974" y="5267672"/>
            <a:ext cx="7775575" cy="6096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экономического роста </a:t>
            </a:r>
          </a:p>
        </p:txBody>
      </p:sp>
      <p:sp>
        <p:nvSpPr>
          <p:cNvPr id="9223" name="AutoShape 17"/>
          <p:cNvSpPr>
            <a:spLocks noChangeArrowheads="1"/>
          </p:cNvSpPr>
          <p:nvPr/>
        </p:nvSpPr>
        <p:spPr bwMode="auto">
          <a:xfrm>
            <a:off x="5974" y="5877272"/>
            <a:ext cx="7775575" cy="754062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прозрачности </a:t>
            </a:r>
            <a:r>
              <a:rPr lang="ru-RU" alt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открытости бюджетного процесса</a:t>
            </a:r>
            <a:endParaRPr lang="ru-RU" alt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проекта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Долинненского сельского поселения на 2023 год и плановый период 2024 и 2025 годов</a:t>
            </a:r>
          </a:p>
        </p:txBody>
      </p:sp>
      <p:graphicFrame>
        <p:nvGraphicFramePr>
          <p:cNvPr id="38386" name="Group 49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798411069"/>
              </p:ext>
            </p:extLst>
          </p:nvPr>
        </p:nvGraphicFramePr>
        <p:xfrm>
          <a:off x="263525" y="1598613"/>
          <a:ext cx="7377113" cy="4991100"/>
        </p:xfrm>
        <a:graphic>
          <a:graphicData uri="http://schemas.openxmlformats.org/drawingml/2006/table">
            <a:tbl>
              <a:tblPr/>
              <a:tblGrid>
                <a:gridCol w="2078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446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46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Показатель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План на 2023 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2024 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2025 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2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Cyr" panose="020B0604020202020204" pitchFamily="34" charset="0"/>
                        </a:rPr>
                        <a:t>1. Доходы всего 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21 747,1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Cyr" panose="020B0604020202020204" pitchFamily="34" charset="0"/>
                        </a:rPr>
                        <a:t> 10 438,6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10 655,2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из них: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30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и неналоговые доходы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8 412,5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8 877,3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9 327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13 334,6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1 561,3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1 328,2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107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в том числе дотация на выравнивание бюджетной обеспеченности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998,3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1 254,9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1 011,2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2. Расходы всего 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21 747,1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10 438,6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10 655,2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3. Дефицит (-),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7477125" cy="1143000"/>
          </a:xfrm>
          <a:solidFill>
            <a:srgbClr val="FF99FF"/>
          </a:solidFill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002060"/>
                </a:solidFill>
              </a:rPr>
              <a:t>Структура налоговых доходов бюджета Долинненского сельского поселения в 2023 году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3638448607"/>
              </p:ext>
            </p:extLst>
          </p:nvPr>
        </p:nvGraphicFramePr>
        <p:xfrm>
          <a:off x="0" y="1928802"/>
          <a:ext cx="738663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                                                      бюджета Долинненского сельского поселения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145550325"/>
              </p:ext>
            </p:extLst>
          </p:nvPr>
        </p:nvGraphicFramePr>
        <p:xfrm>
          <a:off x="0" y="3500438"/>
          <a:ext cx="766834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919913" y="3645024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5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тыс.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Динамика доходов                                                                          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БЮДЖЕТА ДОЛИННЕНСКОГО СЕЛЬСКОГО ПОСЕЛЕНИЯ БАХЧИСАРАЙСКОГО РАЙОНА РЕСПУБЛИКИ КРЫМ                                        В 2023-2025г.г.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 Extra Bold" pitchFamily="34" charset="0"/>
            </a:endParaRP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1321562059"/>
              </p:ext>
            </p:extLst>
          </p:nvPr>
        </p:nvGraphicFramePr>
        <p:xfrm>
          <a:off x="1" y="2759721"/>
          <a:ext cx="7509668" cy="385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8820150" cy="6857999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Долинненского сельского поселения в 2023 году составит 8412,5 тыс. рублей</a:t>
            </a:r>
          </a:p>
          <a:p>
            <a:pPr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Albertus Extra Bold" pitchFamily="34" charset="0"/>
            </a:endParaRP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1262321" y="894394"/>
            <a:ext cx="5256213" cy="36195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 на доходы физических лиц – </a:t>
            </a:r>
            <a:r>
              <a:rPr lang="ru-RU" altLang="ru-RU" sz="1800" b="1" dirty="0" smtClean="0"/>
              <a:t>2053,2</a:t>
            </a:r>
            <a:endParaRPr lang="ru-RU" altLang="ru-RU" sz="1800" b="1" dirty="0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1428728" y="1357298"/>
            <a:ext cx="5184775" cy="360363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Налоги на совокупный доход </a:t>
            </a:r>
            <a:r>
              <a:rPr lang="ru-RU" altLang="ru-RU" sz="1800" b="1" dirty="0" smtClean="0"/>
              <a:t>–1102,6</a:t>
            </a:r>
            <a:endParaRPr lang="ru-RU" altLang="ru-RU" sz="1800" b="1" dirty="0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>
            <a:off x="1691680" y="1771650"/>
            <a:ext cx="5256213" cy="431800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Налоги на имущество – </a:t>
            </a:r>
            <a:r>
              <a:rPr lang="ru-RU" altLang="ru-RU" sz="1800" b="1" dirty="0" smtClean="0"/>
              <a:t>1112,1</a:t>
            </a:r>
            <a:endParaRPr lang="ru-RU" altLang="ru-RU" sz="1800" b="1" dirty="0"/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3491880" y="3810436"/>
            <a:ext cx="5328271" cy="360363"/>
          </a:xfrm>
          <a:prstGeom prst="flowChartAlternateProcess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Доходы от использования имущества – </a:t>
            </a:r>
            <a:r>
              <a:rPr lang="ru-RU" altLang="ru-RU" sz="1800" b="1" dirty="0" smtClean="0"/>
              <a:t>3994,6</a:t>
            </a:r>
            <a:endParaRPr lang="ru-RU" altLang="ru-RU" sz="1800" b="1" dirty="0"/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 rot="-2455135">
            <a:off x="935038" y="1050925"/>
            <a:ext cx="1943100" cy="5472113"/>
          </a:xfrm>
          <a:prstGeom prst="curvedRightArrow">
            <a:avLst>
              <a:gd name="adj1" fmla="val 56324"/>
              <a:gd name="adj2" fmla="val 112647"/>
              <a:gd name="adj3" fmla="val 33333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4437740"/>
            <a:ext cx="4824249" cy="627305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 от использования имущества – </a:t>
            </a:r>
            <a:r>
              <a:rPr lang="ru-RU" b="1" dirty="0" smtClean="0"/>
              <a:t>150,0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472</Words>
  <Application>Microsoft Office PowerPoint</Application>
  <PresentationFormat>Экран (4:3)</PresentationFormat>
  <Paragraphs>140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Кимоно</vt:lpstr>
      <vt:lpstr>Слайд 1</vt:lpstr>
      <vt:lpstr>Бюджет Долинненского сельского поселения Бахчисарайского района  Республики Крым на 2023 год и плановый период                  2024-2025 годов</vt:lpstr>
      <vt:lpstr>Слайд 3</vt:lpstr>
      <vt:lpstr>Слайд 4</vt:lpstr>
      <vt:lpstr>Основные параметры проекта  бюджета Долинненского сельского поселения на 2023 год и плановый период 2024 и 2025 годов</vt:lpstr>
      <vt:lpstr>Структура налоговых доходов бюджета Долинненского сельского поселения в 2023 году</vt:lpstr>
      <vt:lpstr>Динамика собственных доходов                                                       бюджета Долинненского сельского поселения</vt:lpstr>
      <vt:lpstr>Динамика доходов                                                                           БЮДЖЕТА ДОЛИННЕНСКОГО СЕЛЬСКОГО ПОСЕЛЕНИЯ БАХЧИСАРАЙСКОГО РАЙОНА РЕСПУБЛИКИ КРЫМ                                        В 2023-2025г.г.</vt:lpstr>
      <vt:lpstr>Слайд 9</vt:lpstr>
      <vt:lpstr>Динамика безвозмездных поступлений  в бюджет Долинненского сельского поселения Бахчисарайского района Республики Крым</vt:lpstr>
      <vt:lpstr>  Структура расходов бюджета Долинненского сельского поселения в 2023 году – 21747,1 тыс. рублей </vt:lpstr>
      <vt:lpstr>Динамика расходов бюджета Долинненского сельского поселения на реализацию  муниципальных  программ в 2023-2025 г.г. </vt:lpstr>
      <vt:lpstr>Структура расходов бюджета Долинненского сельского поселения на реализацию непрограммных расходов в 2023 году. </vt:lpstr>
      <vt:lpstr>Динамика общегосударственных расходов бюджета Долинненского сельского поселения  </vt:lpstr>
      <vt:lpstr>Контактная информация</vt:lpstr>
    </vt:vector>
  </TitlesOfParts>
  <Company>-=:=-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БОКОВСКОГО СЕЛЬСКОГО ПОСЕЛЕНИЯ  НА 2014-2016 ГОДЫ</dc:title>
  <dc:creator>Боковское С/П</dc:creator>
  <cp:lastModifiedBy>Администрация</cp:lastModifiedBy>
  <cp:revision>183</cp:revision>
  <dcterms:created xsi:type="dcterms:W3CDTF">2014-05-12T08:21:05Z</dcterms:created>
  <dcterms:modified xsi:type="dcterms:W3CDTF">2022-11-29T14:33:03Z</dcterms:modified>
</cp:coreProperties>
</file>