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6655" y="739140"/>
            <a:ext cx="397763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5260" y="928116"/>
            <a:ext cx="923544" cy="789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9412" y="928116"/>
            <a:ext cx="563880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3900" y="928116"/>
            <a:ext cx="2321052" cy="789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575560" y="928116"/>
            <a:ext cx="565404" cy="789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671572" y="928116"/>
            <a:ext cx="879348" cy="7894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81527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6016" y="928116"/>
            <a:ext cx="679704" cy="7894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386328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480815" y="928116"/>
            <a:ext cx="1697736" cy="789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09159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803647" y="928116"/>
            <a:ext cx="1312164" cy="7894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646420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740908" y="928116"/>
            <a:ext cx="1243584" cy="7894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515100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609588" y="928116"/>
            <a:ext cx="2534411" cy="7894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677656" y="928116"/>
            <a:ext cx="466344" cy="7894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5260" y="1269491"/>
            <a:ext cx="2008632" cy="789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714500" y="1269491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795272" y="1269491"/>
            <a:ext cx="885444" cy="7894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211323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293620" y="1269491"/>
            <a:ext cx="1929383" cy="7894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53611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835908" y="1269491"/>
            <a:ext cx="1120139" cy="7894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86655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568952" y="1269491"/>
            <a:ext cx="1498091" cy="7894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597652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5679947" y="1269491"/>
            <a:ext cx="679703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890259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972555" y="1269491"/>
            <a:ext cx="1101852" cy="78943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605016" y="1269491"/>
            <a:ext cx="551687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687311" y="1269491"/>
            <a:ext cx="891540" cy="78943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109459" y="1269491"/>
            <a:ext cx="632459" cy="78943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272528" y="1269491"/>
            <a:ext cx="1106424" cy="78943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909559" y="1269491"/>
            <a:ext cx="550164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990331" y="1269491"/>
            <a:ext cx="553212" cy="78943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074152" y="1269491"/>
            <a:ext cx="1069848" cy="78943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676131" y="1269491"/>
            <a:ext cx="467868" cy="78943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759952" y="1269491"/>
            <a:ext cx="384048" cy="78943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75260" y="1610867"/>
            <a:ext cx="2220468" cy="78943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926335" y="1610867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007107" y="1610867"/>
            <a:ext cx="679704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217420" y="1610867"/>
            <a:ext cx="548640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96667" y="1610867"/>
            <a:ext cx="1100328" cy="78943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927604" y="1610867"/>
            <a:ext cx="551688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009900" y="1610867"/>
            <a:ext cx="890015" cy="78943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430523" y="1610867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512820" y="1610867"/>
            <a:ext cx="1104900" cy="78943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148328" y="1610867"/>
            <a:ext cx="551688" cy="78943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230623" y="1610867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311396" y="1610867"/>
            <a:ext cx="1735836" cy="78943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577840" y="1610867"/>
            <a:ext cx="547115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655564" y="1610867"/>
            <a:ext cx="1100328" cy="78943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6286500" y="1610867"/>
            <a:ext cx="551688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6368796" y="1610867"/>
            <a:ext cx="679703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6579107" y="1610867"/>
            <a:ext cx="550164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6659880" y="1610867"/>
            <a:ext cx="815340" cy="78943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7005828" y="1610867"/>
            <a:ext cx="551687" cy="78943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088123" y="1610867"/>
            <a:ext cx="547116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4047" y="102108"/>
            <a:ext cx="4835905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62576" y="1645792"/>
            <a:ext cx="2773045" cy="476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300E6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484" y="380238"/>
            <a:ext cx="860303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4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4" Type="http://schemas.openxmlformats.org/officeDocument/2006/relationships/image" Target="../media/image2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" y="312420"/>
            <a:ext cx="9122664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459740"/>
            <a:ext cx="840867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latin typeface="Cambria"/>
                <a:cs typeface="Cambria"/>
              </a:rPr>
              <a:t>ОТЧЕТ ОБ ИСПОЛНЕНИИ</a:t>
            </a:r>
            <a:r>
              <a:rPr sz="4000" spc="-35" dirty="0">
                <a:latin typeface="Cambria"/>
                <a:cs typeface="Cambria"/>
              </a:rPr>
              <a:t> </a:t>
            </a:r>
            <a:r>
              <a:rPr sz="4000" spc="-5" dirty="0">
                <a:latin typeface="Cambria"/>
                <a:cs typeface="Cambria"/>
              </a:rPr>
              <a:t>БЮДЖЕТА</a:t>
            </a:r>
            <a:endParaRPr sz="4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lang="ru-RU" sz="3500" spc="-5" dirty="0" smtClean="0">
                <a:latin typeface="Cambria"/>
                <a:cs typeface="Cambria"/>
              </a:rPr>
              <a:t>Долинненского</a:t>
            </a:r>
            <a:r>
              <a:rPr lang="ru-RU" sz="4000" spc="-5" dirty="0" smtClean="0">
                <a:latin typeface="Cambria"/>
                <a:cs typeface="Cambria"/>
              </a:rPr>
              <a:t> </a:t>
            </a:r>
            <a:r>
              <a:rPr sz="4000" spc="-5" dirty="0" smtClean="0">
                <a:latin typeface="Cambria"/>
                <a:cs typeface="Cambria"/>
              </a:rPr>
              <a:t>сельского</a:t>
            </a:r>
            <a:r>
              <a:rPr lang="ru-RU" sz="4000" spc="-5" dirty="0" smtClean="0">
                <a:latin typeface="Cambria"/>
                <a:cs typeface="Cambria"/>
              </a:rPr>
              <a:t> </a:t>
            </a:r>
            <a:r>
              <a:rPr sz="4000" spc="-5" dirty="0" smtClean="0">
                <a:latin typeface="Cambria"/>
                <a:cs typeface="Cambria"/>
              </a:rPr>
              <a:t>поселения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2769" y="5893308"/>
            <a:ext cx="4344035" cy="94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dirty="0">
                <a:solidFill>
                  <a:srgbClr val="FFFFFF"/>
                </a:solidFill>
                <a:latin typeface="Cambria"/>
                <a:cs typeface="Cambria"/>
              </a:rPr>
              <a:t>ЗА </a:t>
            </a:r>
            <a:r>
              <a:rPr sz="6000" dirty="0" smtClean="0">
                <a:solidFill>
                  <a:srgbClr val="FFFFFF"/>
                </a:solidFill>
                <a:latin typeface="Cambria"/>
                <a:cs typeface="Cambria"/>
              </a:rPr>
              <a:t>20</a:t>
            </a:r>
            <a:r>
              <a:rPr lang="ru-RU" sz="6000" dirty="0" smtClean="0">
                <a:solidFill>
                  <a:srgbClr val="FFFFFF"/>
                </a:solidFill>
                <a:latin typeface="Cambria"/>
                <a:cs typeface="Cambria"/>
              </a:rPr>
              <a:t>20</a:t>
            </a:r>
            <a:r>
              <a:rPr sz="6000" spc="-7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spc="-5" dirty="0">
                <a:solidFill>
                  <a:srgbClr val="FFFFFF"/>
                </a:solidFill>
                <a:latin typeface="Cambria"/>
                <a:cs typeface="Cambria"/>
              </a:rPr>
              <a:t>ГОД</a:t>
            </a:r>
            <a:endParaRPr sz="6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143000" y="304800"/>
            <a:ext cx="6705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6890">
              <a:lnSpc>
                <a:spcPct val="100000"/>
              </a:lnSpc>
            </a:pPr>
            <a:r>
              <a:rPr sz="4800" b="1" spc="-5" dirty="0">
                <a:solidFill>
                  <a:srgbClr val="00B0F0"/>
                </a:solidFill>
              </a:rPr>
              <a:t>ДОХОДЫ</a:t>
            </a:r>
            <a:r>
              <a:rPr sz="4800" b="1" spc="-30" dirty="0">
                <a:solidFill>
                  <a:srgbClr val="00B0F0"/>
                </a:solidFill>
              </a:rPr>
              <a:t> </a:t>
            </a:r>
            <a:r>
              <a:rPr sz="4800" b="1" spc="-5" dirty="0">
                <a:solidFill>
                  <a:srgbClr val="00B0F0"/>
                </a:solidFill>
              </a:rPr>
              <a:t>БЮДЖЕТА</a:t>
            </a:r>
            <a:r>
              <a:rPr sz="4800" b="1" dirty="0">
                <a:solidFill>
                  <a:srgbClr val="00B0F0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143000"/>
            <a:ext cx="8610600" cy="4266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algn="ctr">
              <a:lnSpc>
                <a:spcPts val="3660"/>
              </a:lnSpc>
            </a:pPr>
            <a:r>
              <a:rPr sz="3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36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По состоянию 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на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1 </a:t>
            </a:r>
            <a:r>
              <a:rPr sz="2800" b="1" spc="-5" dirty="0" err="1">
                <a:solidFill>
                  <a:srgbClr val="FFFF00"/>
                </a:solidFill>
                <a:latin typeface="Cambria"/>
                <a:cs typeface="Cambria"/>
              </a:rPr>
              <a:t>января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20</a:t>
            </a: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21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dirty="0" err="1">
                <a:solidFill>
                  <a:srgbClr val="FFFF00"/>
                </a:solidFill>
                <a:latin typeface="Cambria"/>
                <a:cs typeface="Cambria"/>
              </a:rPr>
              <a:t>года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исполнение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бюджета 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по 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доходам </a:t>
            </a:r>
            <a:r>
              <a:rPr sz="2800" b="1" spc="-5" dirty="0" err="1">
                <a:solidFill>
                  <a:srgbClr val="FFFF00"/>
                </a:solidFill>
                <a:latin typeface="Cambria"/>
                <a:cs typeface="Cambria"/>
              </a:rPr>
              <a:t>при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плане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10 749,4  </a:t>
            </a: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тыс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.руб.  </a:t>
            </a:r>
            <a:endParaRPr lang="ru-RU" sz="2800" b="1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составило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11 526,7 </a:t>
            </a:r>
            <a:r>
              <a:rPr sz="2800" b="1" spc="-10" dirty="0" err="1" smtClean="0">
                <a:solidFill>
                  <a:srgbClr val="FFFF00"/>
                </a:solidFill>
                <a:latin typeface="Cambria"/>
                <a:cs typeface="Cambria"/>
              </a:rPr>
              <a:t>тыс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.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руб. </a:t>
            </a: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107.23</a:t>
            </a:r>
            <a:r>
              <a:rPr sz="2800" b="1" spc="-10" dirty="0" smtClean="0">
                <a:solidFill>
                  <a:srgbClr val="FFFF00"/>
                </a:solidFill>
                <a:latin typeface="Cambria"/>
                <a:cs typeface="Cambria"/>
              </a:rPr>
              <a:t>%.</a:t>
            </a:r>
            <a:endParaRPr sz="2800" dirty="0">
              <a:solidFill>
                <a:srgbClr val="FFFF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5882" y="420115"/>
            <a:ext cx="516826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B82C13"/>
                </a:solidFill>
                <a:latin typeface="Cambria"/>
                <a:cs typeface="Cambria"/>
              </a:rPr>
              <a:t>НАЛОГОВЫЕ</a:t>
            </a:r>
            <a:r>
              <a:rPr sz="4000" spc="-40" dirty="0">
                <a:solidFill>
                  <a:srgbClr val="B82C13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B82C13"/>
                </a:solidFill>
                <a:latin typeface="Cambria"/>
                <a:cs typeface="Cambria"/>
              </a:rPr>
              <a:t>ДОХОДЫ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8289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6" y="3352800"/>
                </a:lnTo>
                <a:lnTo>
                  <a:pt x="2152396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DEA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289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6" y="838200"/>
                </a:lnTo>
                <a:lnTo>
                  <a:pt x="2152396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7547" y="2444115"/>
            <a:ext cx="1645285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3520">
              <a:lnSpc>
                <a:spcPts val="3160"/>
              </a:lnSpc>
            </a:pP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Налог на  </a:t>
            </a:r>
            <a:r>
              <a:rPr sz="2700" spc="-30" dirty="0">
                <a:solidFill>
                  <a:srgbClr val="9100AC"/>
                </a:solidFill>
                <a:latin typeface="Cambria"/>
                <a:cs typeface="Cambria"/>
              </a:rPr>
              <a:t>доходы  </a:t>
            </a: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физ.</a:t>
            </a:r>
            <a:r>
              <a:rPr sz="2700" spc="-100" dirty="0">
                <a:solidFill>
                  <a:srgbClr val="9100AC"/>
                </a:solidFill>
                <a:latin typeface="Cambria"/>
                <a:cs typeface="Cambria"/>
              </a:rPr>
              <a:t> </a:t>
            </a: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лиц.</a:t>
            </a:r>
            <a:endParaRPr sz="27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>
              <a:lnSpc>
                <a:spcPts val="2365"/>
              </a:lnSpc>
            </a:pPr>
            <a:r>
              <a:rPr sz="2100" dirty="0">
                <a:solidFill>
                  <a:srgbClr val="1A0523"/>
                </a:solidFill>
                <a:latin typeface="Cambria"/>
                <a:cs typeface="Cambria"/>
              </a:rPr>
              <a:t>• </a:t>
            </a:r>
            <a:r>
              <a:rPr lang="ru-RU" sz="2100" b="1" dirty="0" smtClean="0">
                <a:solidFill>
                  <a:srgbClr val="1A0523"/>
                </a:solidFill>
                <a:latin typeface="Cambria"/>
                <a:cs typeface="Cambria"/>
              </a:rPr>
              <a:t>1902,5</a:t>
            </a:r>
            <a:r>
              <a:rPr sz="2100" spc="-175" dirty="0" smtClean="0">
                <a:solidFill>
                  <a:srgbClr val="1A0523"/>
                </a:solidFill>
                <a:latin typeface="Cambria"/>
                <a:cs typeface="Cambria"/>
              </a:rPr>
              <a:t> </a:t>
            </a:r>
            <a:r>
              <a:rPr sz="2100" b="1" dirty="0">
                <a:solidFill>
                  <a:srgbClr val="1A0523"/>
                </a:solidFill>
                <a:latin typeface="Cambria"/>
                <a:cs typeface="Cambria"/>
              </a:rPr>
              <a:t>тыс.</a:t>
            </a:r>
            <a:endParaRPr sz="2100" dirty="0">
              <a:latin typeface="Cambria"/>
              <a:cs typeface="Cambria"/>
            </a:endParaRPr>
          </a:p>
          <a:p>
            <a:pPr marL="241300">
              <a:lnSpc>
                <a:spcPts val="2365"/>
              </a:lnSpc>
            </a:pPr>
            <a:r>
              <a:rPr sz="2100" b="1" spc="-15" dirty="0">
                <a:solidFill>
                  <a:srgbClr val="1A0523"/>
                </a:solidFill>
                <a:latin typeface="Cambria"/>
                <a:cs typeface="Cambria"/>
              </a:rPr>
              <a:t>руб.</a:t>
            </a:r>
            <a:endParaRPr sz="21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72102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6" y="3352800"/>
                </a:lnTo>
                <a:lnTo>
                  <a:pt x="2152396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60E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2102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6" y="838200"/>
                </a:lnTo>
                <a:lnTo>
                  <a:pt x="2152396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87417" y="2433446"/>
            <a:ext cx="1837689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60"/>
              </a:lnSpc>
            </a:pPr>
            <a:r>
              <a:rPr sz="2700" dirty="0">
                <a:solidFill>
                  <a:srgbClr val="C94F04"/>
                </a:solidFill>
                <a:latin typeface="Cambria"/>
                <a:cs typeface="Cambria"/>
              </a:rPr>
              <a:t>Единый</a:t>
            </a:r>
            <a:r>
              <a:rPr sz="2700" spc="-95" dirty="0">
                <a:solidFill>
                  <a:srgbClr val="C94F04"/>
                </a:solidFill>
                <a:latin typeface="Cambria"/>
                <a:cs typeface="Cambria"/>
              </a:rPr>
              <a:t> </a:t>
            </a:r>
            <a:r>
              <a:rPr sz="2700" spc="-5" dirty="0">
                <a:solidFill>
                  <a:srgbClr val="C94F04"/>
                </a:solidFill>
                <a:latin typeface="Cambria"/>
                <a:cs typeface="Cambria"/>
              </a:rPr>
              <a:t>с/х  </a:t>
            </a:r>
            <a:r>
              <a:rPr sz="2700" dirty="0">
                <a:solidFill>
                  <a:srgbClr val="C94F04"/>
                </a:solidFill>
                <a:latin typeface="Cambria"/>
                <a:cs typeface="Cambria"/>
              </a:rPr>
              <a:t>налог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7417" y="4267454"/>
            <a:ext cx="1532383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dirty="0" smtClean="0">
                <a:solidFill>
                  <a:srgbClr val="873403"/>
                </a:solidFill>
                <a:latin typeface="Cambria"/>
                <a:cs typeface="Cambria"/>
              </a:rPr>
              <a:t>•</a:t>
            </a:r>
            <a:r>
              <a:rPr lang="ru-RU" sz="2000" b="1" dirty="0" smtClean="0">
                <a:solidFill>
                  <a:srgbClr val="873403"/>
                </a:solidFill>
                <a:latin typeface="Cambria"/>
                <a:cs typeface="Cambria"/>
              </a:rPr>
              <a:t>709,49</a:t>
            </a:r>
            <a:r>
              <a:rPr sz="2000" b="1" dirty="0" err="1" smtClean="0">
                <a:solidFill>
                  <a:srgbClr val="873403"/>
                </a:solidFill>
                <a:latin typeface="Cambria"/>
                <a:cs typeface="Cambria"/>
              </a:rPr>
              <a:t>тыс</a:t>
            </a:r>
            <a:r>
              <a:rPr sz="2000" b="1" dirty="0">
                <a:solidFill>
                  <a:srgbClr val="873403"/>
                </a:solidFill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marL="241300">
              <a:lnSpc>
                <a:spcPts val="2250"/>
              </a:lnSpc>
            </a:pPr>
            <a:r>
              <a:rPr sz="2000" b="1" spc="-10" dirty="0">
                <a:solidFill>
                  <a:srgbClr val="873403"/>
                </a:solidFill>
                <a:latin typeface="Cambria"/>
                <a:cs typeface="Cambria"/>
              </a:rPr>
              <a:t>руб.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85915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5" y="3352800"/>
                </a:lnTo>
                <a:lnTo>
                  <a:pt x="2152395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E16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915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5" y="838200"/>
                </a:lnTo>
                <a:lnTo>
                  <a:pt x="2152395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45934" y="2433446"/>
            <a:ext cx="1807210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60"/>
              </a:lnSpc>
            </a:pPr>
            <a:r>
              <a:rPr sz="2700" dirty="0">
                <a:solidFill>
                  <a:srgbClr val="00178E"/>
                </a:solidFill>
                <a:latin typeface="Cambria"/>
                <a:cs typeface="Cambria"/>
              </a:rPr>
              <a:t>Земель</a:t>
            </a:r>
            <a:r>
              <a:rPr sz="2700" spc="5" dirty="0">
                <a:solidFill>
                  <a:srgbClr val="00178E"/>
                </a:solidFill>
                <a:latin typeface="Cambria"/>
                <a:cs typeface="Cambria"/>
              </a:rPr>
              <a:t>н</a:t>
            </a:r>
            <a:r>
              <a:rPr sz="2700" dirty="0">
                <a:solidFill>
                  <a:srgbClr val="00178E"/>
                </a:solidFill>
                <a:latin typeface="Cambria"/>
                <a:cs typeface="Cambria"/>
              </a:rPr>
              <a:t>ый  налог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5934" y="4263897"/>
            <a:ext cx="149796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100" dirty="0" smtClean="0">
                <a:solidFill>
                  <a:srgbClr val="01188E"/>
                </a:solidFill>
                <a:latin typeface="Cambria"/>
                <a:cs typeface="Cambria"/>
              </a:rPr>
              <a:t>•</a:t>
            </a:r>
            <a:r>
              <a:rPr lang="ru-RU" sz="2100" b="1" dirty="0" smtClean="0">
                <a:solidFill>
                  <a:srgbClr val="01188E"/>
                </a:solidFill>
                <a:latin typeface="Cambria"/>
                <a:cs typeface="Cambria"/>
              </a:rPr>
              <a:t>612,92</a:t>
            </a:r>
            <a:r>
              <a:rPr sz="2100" b="1" dirty="0" err="1" smtClean="0">
                <a:solidFill>
                  <a:srgbClr val="01188E"/>
                </a:solidFill>
                <a:latin typeface="Cambria"/>
                <a:cs typeface="Cambria"/>
              </a:rPr>
              <a:t>тыс</a:t>
            </a:r>
            <a:r>
              <a:rPr sz="2100" b="1" dirty="0">
                <a:solidFill>
                  <a:srgbClr val="01188E"/>
                </a:solidFill>
                <a:latin typeface="Cambria"/>
                <a:cs typeface="Cambria"/>
              </a:rPr>
              <a:t>.</a:t>
            </a:r>
            <a:endParaRPr sz="2100" dirty="0">
              <a:latin typeface="Cambria"/>
              <a:cs typeface="Cambria"/>
            </a:endParaRPr>
          </a:p>
          <a:p>
            <a:pPr marL="241300">
              <a:lnSpc>
                <a:spcPts val="2370"/>
              </a:lnSpc>
            </a:pPr>
            <a:r>
              <a:rPr sz="2100" b="1" spc="-15" dirty="0">
                <a:solidFill>
                  <a:srgbClr val="01188E"/>
                </a:solidFill>
                <a:latin typeface="Cambria"/>
                <a:cs typeface="Cambria"/>
              </a:rPr>
              <a:t>руб.</a:t>
            </a:r>
            <a:endParaRPr sz="21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153415"/>
            <a:ext cx="4205605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040" marR="5080" indent="-307975">
              <a:lnSpc>
                <a:spcPct val="100000"/>
              </a:lnSpc>
            </a:pP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Б</a:t>
            </a:r>
            <a:r>
              <a:rPr sz="4000" spc="0" dirty="0">
                <a:solidFill>
                  <a:srgbClr val="000000"/>
                </a:solidFill>
                <a:latin typeface="Cambria"/>
                <a:cs typeface="Cambria"/>
              </a:rPr>
              <a:t>Е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З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В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О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З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М</a:t>
            </a:r>
            <a:r>
              <a:rPr sz="4000" spc="5" dirty="0">
                <a:solidFill>
                  <a:srgbClr val="000000"/>
                </a:solidFill>
                <a:latin typeface="Cambria"/>
                <a:cs typeface="Cambria"/>
              </a:rPr>
              <a:t>Е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ЗДН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Ы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Е  ПОСТУПЛЕНИЯ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46320" y="1524000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5">
                <a:moveTo>
                  <a:pt x="3271393" y="0"/>
                </a:moveTo>
                <a:lnTo>
                  <a:pt x="3271393" y="199389"/>
                </a:lnTo>
                <a:lnTo>
                  <a:pt x="0" y="199389"/>
                </a:lnTo>
                <a:lnTo>
                  <a:pt x="0" y="1395984"/>
                </a:lnTo>
                <a:lnTo>
                  <a:pt x="3271393" y="1395984"/>
                </a:lnTo>
                <a:lnTo>
                  <a:pt x="3271393" y="1595374"/>
                </a:lnTo>
                <a:lnTo>
                  <a:pt x="4069079" y="797687"/>
                </a:lnTo>
                <a:lnTo>
                  <a:pt x="3271393" y="0"/>
                </a:lnTo>
                <a:close/>
              </a:path>
            </a:pathLst>
          </a:custGeom>
          <a:solidFill>
            <a:srgbClr val="F3E1F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20" y="1524000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5">
                <a:moveTo>
                  <a:pt x="0" y="199389"/>
                </a:moveTo>
                <a:lnTo>
                  <a:pt x="3271393" y="199389"/>
                </a:lnTo>
                <a:lnTo>
                  <a:pt x="3271393" y="0"/>
                </a:lnTo>
                <a:lnTo>
                  <a:pt x="4069079" y="797687"/>
                </a:lnTo>
                <a:lnTo>
                  <a:pt x="3271393" y="1595374"/>
                </a:lnTo>
                <a:lnTo>
                  <a:pt x="3271393" y="1395984"/>
                </a:lnTo>
                <a:lnTo>
                  <a:pt x="0" y="1395984"/>
                </a:lnTo>
                <a:lnTo>
                  <a:pt x="0" y="199389"/>
                </a:lnTo>
                <a:close/>
              </a:path>
            </a:pathLst>
          </a:custGeom>
          <a:ln w="25400">
            <a:solidFill>
              <a:srgbClr val="F3E1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3600" y="15240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5">
                <a:moveTo>
                  <a:pt x="2446782" y="0"/>
                </a:moveTo>
                <a:lnTo>
                  <a:pt x="265938" y="0"/>
                </a:lnTo>
                <a:lnTo>
                  <a:pt x="218118" y="4282"/>
                </a:lnTo>
                <a:lnTo>
                  <a:pt x="173117" y="16630"/>
                </a:lnTo>
                <a:lnTo>
                  <a:pt x="131684" y="36293"/>
                </a:lnTo>
                <a:lnTo>
                  <a:pt x="94570" y="62523"/>
                </a:lnTo>
                <a:lnTo>
                  <a:pt x="62523" y="94570"/>
                </a:lnTo>
                <a:lnTo>
                  <a:pt x="36293" y="131684"/>
                </a:lnTo>
                <a:lnTo>
                  <a:pt x="16630" y="173117"/>
                </a:lnTo>
                <a:lnTo>
                  <a:pt x="4282" y="218118"/>
                </a:lnTo>
                <a:lnTo>
                  <a:pt x="0" y="265938"/>
                </a:lnTo>
                <a:lnTo>
                  <a:pt x="0" y="1329563"/>
                </a:lnTo>
                <a:lnTo>
                  <a:pt x="4282" y="1377345"/>
                </a:lnTo>
                <a:lnTo>
                  <a:pt x="16630" y="1422316"/>
                </a:lnTo>
                <a:lnTo>
                  <a:pt x="36293" y="1463726"/>
                </a:lnTo>
                <a:lnTo>
                  <a:pt x="62523" y="1500825"/>
                </a:lnTo>
                <a:lnTo>
                  <a:pt x="94570" y="1532861"/>
                </a:lnTo>
                <a:lnTo>
                  <a:pt x="131684" y="1559084"/>
                </a:lnTo>
                <a:lnTo>
                  <a:pt x="173117" y="1578745"/>
                </a:lnTo>
                <a:lnTo>
                  <a:pt x="218118" y="1591091"/>
                </a:lnTo>
                <a:lnTo>
                  <a:pt x="265938" y="1595374"/>
                </a:lnTo>
                <a:lnTo>
                  <a:pt x="2446782" y="1595374"/>
                </a:lnTo>
                <a:lnTo>
                  <a:pt x="2494601" y="1591091"/>
                </a:lnTo>
                <a:lnTo>
                  <a:pt x="2539602" y="1578745"/>
                </a:lnTo>
                <a:lnTo>
                  <a:pt x="2581035" y="1559084"/>
                </a:lnTo>
                <a:lnTo>
                  <a:pt x="2618149" y="1532861"/>
                </a:lnTo>
                <a:lnTo>
                  <a:pt x="2650196" y="1500825"/>
                </a:lnTo>
                <a:lnTo>
                  <a:pt x="2676426" y="1463726"/>
                </a:lnTo>
                <a:lnTo>
                  <a:pt x="2696089" y="1422316"/>
                </a:lnTo>
                <a:lnTo>
                  <a:pt x="2708437" y="1377345"/>
                </a:lnTo>
                <a:lnTo>
                  <a:pt x="2712720" y="1329563"/>
                </a:lnTo>
                <a:lnTo>
                  <a:pt x="2712720" y="265938"/>
                </a:lnTo>
                <a:lnTo>
                  <a:pt x="2708437" y="218118"/>
                </a:lnTo>
                <a:lnTo>
                  <a:pt x="2696089" y="173117"/>
                </a:lnTo>
                <a:lnTo>
                  <a:pt x="2676426" y="131684"/>
                </a:lnTo>
                <a:lnTo>
                  <a:pt x="2650196" y="94570"/>
                </a:lnTo>
                <a:lnTo>
                  <a:pt x="2618149" y="62523"/>
                </a:lnTo>
                <a:lnTo>
                  <a:pt x="2581035" y="36293"/>
                </a:lnTo>
                <a:lnTo>
                  <a:pt x="2539602" y="16630"/>
                </a:lnTo>
                <a:lnTo>
                  <a:pt x="2494601" y="4282"/>
                </a:lnTo>
                <a:lnTo>
                  <a:pt x="2446782" y="0"/>
                </a:lnTo>
                <a:close/>
              </a:path>
            </a:pathLst>
          </a:custGeom>
          <a:solidFill>
            <a:srgbClr val="DEA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15240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5">
                <a:moveTo>
                  <a:pt x="0" y="265938"/>
                </a:moveTo>
                <a:lnTo>
                  <a:pt x="4282" y="218118"/>
                </a:lnTo>
                <a:lnTo>
                  <a:pt x="16630" y="173117"/>
                </a:lnTo>
                <a:lnTo>
                  <a:pt x="36293" y="131684"/>
                </a:lnTo>
                <a:lnTo>
                  <a:pt x="62523" y="94570"/>
                </a:lnTo>
                <a:lnTo>
                  <a:pt x="94570" y="62523"/>
                </a:lnTo>
                <a:lnTo>
                  <a:pt x="131684" y="36293"/>
                </a:lnTo>
                <a:lnTo>
                  <a:pt x="173117" y="16630"/>
                </a:lnTo>
                <a:lnTo>
                  <a:pt x="218118" y="4282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2"/>
                </a:lnTo>
                <a:lnTo>
                  <a:pt x="2539602" y="16630"/>
                </a:lnTo>
                <a:lnTo>
                  <a:pt x="2581035" y="36293"/>
                </a:lnTo>
                <a:lnTo>
                  <a:pt x="2618149" y="62523"/>
                </a:lnTo>
                <a:lnTo>
                  <a:pt x="2650196" y="94570"/>
                </a:lnTo>
                <a:lnTo>
                  <a:pt x="2676426" y="131684"/>
                </a:lnTo>
                <a:lnTo>
                  <a:pt x="2696089" y="173117"/>
                </a:lnTo>
                <a:lnTo>
                  <a:pt x="2708437" y="218118"/>
                </a:lnTo>
                <a:lnTo>
                  <a:pt x="2712720" y="265938"/>
                </a:lnTo>
                <a:lnTo>
                  <a:pt x="2712720" y="1329563"/>
                </a:lnTo>
                <a:lnTo>
                  <a:pt x="2708437" y="1377345"/>
                </a:lnTo>
                <a:lnTo>
                  <a:pt x="2696089" y="1422316"/>
                </a:lnTo>
                <a:lnTo>
                  <a:pt x="2676426" y="1463726"/>
                </a:lnTo>
                <a:lnTo>
                  <a:pt x="2650196" y="1500825"/>
                </a:lnTo>
                <a:lnTo>
                  <a:pt x="2618149" y="1532861"/>
                </a:lnTo>
                <a:lnTo>
                  <a:pt x="2581035" y="1559084"/>
                </a:lnTo>
                <a:lnTo>
                  <a:pt x="2539602" y="1578745"/>
                </a:lnTo>
                <a:lnTo>
                  <a:pt x="2494601" y="1591091"/>
                </a:lnTo>
                <a:lnTo>
                  <a:pt x="2446782" y="1595374"/>
                </a:lnTo>
                <a:lnTo>
                  <a:pt x="265938" y="1595374"/>
                </a:lnTo>
                <a:lnTo>
                  <a:pt x="218118" y="1591091"/>
                </a:lnTo>
                <a:lnTo>
                  <a:pt x="173117" y="1578745"/>
                </a:lnTo>
                <a:lnTo>
                  <a:pt x="131684" y="1559084"/>
                </a:lnTo>
                <a:lnTo>
                  <a:pt x="94570" y="1532861"/>
                </a:lnTo>
                <a:lnTo>
                  <a:pt x="62523" y="1500825"/>
                </a:lnTo>
                <a:lnTo>
                  <a:pt x="36293" y="1463726"/>
                </a:lnTo>
                <a:lnTo>
                  <a:pt x="16630" y="1422316"/>
                </a:lnTo>
                <a:lnTo>
                  <a:pt x="4282" y="1377345"/>
                </a:lnTo>
                <a:lnTo>
                  <a:pt x="0" y="1329563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8067" y="1892300"/>
            <a:ext cx="193802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105"/>
              </a:lnSpc>
            </a:pPr>
            <a:r>
              <a:rPr sz="2800" b="1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Субвенция</a:t>
            </a:r>
            <a:r>
              <a:rPr sz="2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2800" dirty="0">
              <a:latin typeface="Microsoft Sans Serif"/>
              <a:cs typeface="Microsoft Sans Serif"/>
            </a:endParaRPr>
          </a:p>
          <a:p>
            <a:pPr marL="1905" algn="ctr">
              <a:lnSpc>
                <a:spcPts val="3105"/>
              </a:lnSpc>
            </a:pPr>
            <a:r>
              <a:rPr sz="28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ВУС</a:t>
            </a:r>
            <a:r>
              <a:rPr sz="2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46320" y="3279013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3271393" y="0"/>
                </a:moveTo>
                <a:lnTo>
                  <a:pt x="3271393" y="199389"/>
                </a:lnTo>
                <a:lnTo>
                  <a:pt x="0" y="199389"/>
                </a:lnTo>
                <a:lnTo>
                  <a:pt x="0" y="1395984"/>
                </a:lnTo>
                <a:lnTo>
                  <a:pt x="3271393" y="1395984"/>
                </a:lnTo>
                <a:lnTo>
                  <a:pt x="3271393" y="1595374"/>
                </a:lnTo>
                <a:lnTo>
                  <a:pt x="4069079" y="797687"/>
                </a:lnTo>
                <a:lnTo>
                  <a:pt x="3271393" y="0"/>
                </a:lnTo>
                <a:close/>
              </a:path>
            </a:pathLst>
          </a:custGeom>
          <a:solidFill>
            <a:srgbClr val="D6F7E4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6320" y="3279013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0" y="199389"/>
                </a:moveTo>
                <a:lnTo>
                  <a:pt x="3271393" y="199389"/>
                </a:lnTo>
                <a:lnTo>
                  <a:pt x="3271393" y="0"/>
                </a:lnTo>
                <a:lnTo>
                  <a:pt x="4069079" y="797687"/>
                </a:lnTo>
                <a:lnTo>
                  <a:pt x="3271393" y="1595374"/>
                </a:lnTo>
                <a:lnTo>
                  <a:pt x="3271393" y="1395984"/>
                </a:lnTo>
                <a:lnTo>
                  <a:pt x="0" y="1395984"/>
                </a:lnTo>
                <a:lnTo>
                  <a:pt x="0" y="199389"/>
                </a:lnTo>
                <a:close/>
              </a:path>
            </a:pathLst>
          </a:custGeom>
          <a:ln w="25400">
            <a:solidFill>
              <a:srgbClr val="D6F7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9800" y="32766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2446782" y="0"/>
                </a:moveTo>
                <a:lnTo>
                  <a:pt x="265938" y="0"/>
                </a:lnTo>
                <a:lnTo>
                  <a:pt x="218151" y="4282"/>
                </a:lnTo>
                <a:lnTo>
                  <a:pt x="173168" y="16630"/>
                </a:lnTo>
                <a:lnTo>
                  <a:pt x="131741" y="36293"/>
                </a:lnTo>
                <a:lnTo>
                  <a:pt x="94622" y="62523"/>
                </a:lnTo>
                <a:lnTo>
                  <a:pt x="62565" y="94570"/>
                </a:lnTo>
                <a:lnTo>
                  <a:pt x="36322" y="131684"/>
                </a:lnTo>
                <a:lnTo>
                  <a:pt x="16644" y="173117"/>
                </a:lnTo>
                <a:lnTo>
                  <a:pt x="4286" y="218118"/>
                </a:lnTo>
                <a:lnTo>
                  <a:pt x="0" y="265938"/>
                </a:lnTo>
                <a:lnTo>
                  <a:pt x="0" y="1329563"/>
                </a:lnTo>
                <a:lnTo>
                  <a:pt x="4286" y="1377349"/>
                </a:lnTo>
                <a:lnTo>
                  <a:pt x="16644" y="1422332"/>
                </a:lnTo>
                <a:lnTo>
                  <a:pt x="36321" y="1463759"/>
                </a:lnTo>
                <a:lnTo>
                  <a:pt x="62565" y="1500878"/>
                </a:lnTo>
                <a:lnTo>
                  <a:pt x="94622" y="1532935"/>
                </a:lnTo>
                <a:lnTo>
                  <a:pt x="131741" y="1559178"/>
                </a:lnTo>
                <a:lnTo>
                  <a:pt x="173168" y="1578856"/>
                </a:lnTo>
                <a:lnTo>
                  <a:pt x="218151" y="1591214"/>
                </a:lnTo>
                <a:lnTo>
                  <a:pt x="265938" y="1595501"/>
                </a:lnTo>
                <a:lnTo>
                  <a:pt x="2446782" y="1595501"/>
                </a:lnTo>
                <a:lnTo>
                  <a:pt x="2494601" y="1591214"/>
                </a:lnTo>
                <a:lnTo>
                  <a:pt x="2539602" y="1578856"/>
                </a:lnTo>
                <a:lnTo>
                  <a:pt x="2581035" y="1559179"/>
                </a:lnTo>
                <a:lnTo>
                  <a:pt x="2618149" y="1532935"/>
                </a:lnTo>
                <a:lnTo>
                  <a:pt x="2650196" y="1500878"/>
                </a:lnTo>
                <a:lnTo>
                  <a:pt x="2676426" y="1463759"/>
                </a:lnTo>
                <a:lnTo>
                  <a:pt x="2696089" y="1422332"/>
                </a:lnTo>
                <a:lnTo>
                  <a:pt x="2708437" y="1377349"/>
                </a:lnTo>
                <a:lnTo>
                  <a:pt x="2712720" y="1329563"/>
                </a:lnTo>
                <a:lnTo>
                  <a:pt x="2712720" y="265938"/>
                </a:lnTo>
                <a:lnTo>
                  <a:pt x="2708437" y="218118"/>
                </a:lnTo>
                <a:lnTo>
                  <a:pt x="2696089" y="173117"/>
                </a:lnTo>
                <a:lnTo>
                  <a:pt x="2676426" y="131684"/>
                </a:lnTo>
                <a:lnTo>
                  <a:pt x="2650196" y="94570"/>
                </a:lnTo>
                <a:lnTo>
                  <a:pt x="2618149" y="62523"/>
                </a:lnTo>
                <a:lnTo>
                  <a:pt x="2581035" y="36293"/>
                </a:lnTo>
                <a:lnTo>
                  <a:pt x="2539602" y="16630"/>
                </a:lnTo>
                <a:lnTo>
                  <a:pt x="2494601" y="4282"/>
                </a:lnTo>
                <a:lnTo>
                  <a:pt x="2446782" y="0"/>
                </a:lnTo>
                <a:close/>
              </a:path>
            </a:pathLst>
          </a:custGeom>
          <a:solidFill>
            <a:srgbClr val="60E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9800" y="32766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0" y="265938"/>
                </a:moveTo>
                <a:lnTo>
                  <a:pt x="4286" y="218118"/>
                </a:lnTo>
                <a:lnTo>
                  <a:pt x="16644" y="173117"/>
                </a:lnTo>
                <a:lnTo>
                  <a:pt x="36322" y="131684"/>
                </a:lnTo>
                <a:lnTo>
                  <a:pt x="62565" y="94570"/>
                </a:lnTo>
                <a:lnTo>
                  <a:pt x="94622" y="62523"/>
                </a:lnTo>
                <a:lnTo>
                  <a:pt x="131741" y="36293"/>
                </a:lnTo>
                <a:lnTo>
                  <a:pt x="173168" y="16630"/>
                </a:lnTo>
                <a:lnTo>
                  <a:pt x="218151" y="4282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2"/>
                </a:lnTo>
                <a:lnTo>
                  <a:pt x="2539602" y="16630"/>
                </a:lnTo>
                <a:lnTo>
                  <a:pt x="2581035" y="36293"/>
                </a:lnTo>
                <a:lnTo>
                  <a:pt x="2618149" y="62523"/>
                </a:lnTo>
                <a:lnTo>
                  <a:pt x="2650196" y="94570"/>
                </a:lnTo>
                <a:lnTo>
                  <a:pt x="2676426" y="131684"/>
                </a:lnTo>
                <a:lnTo>
                  <a:pt x="2696089" y="173117"/>
                </a:lnTo>
                <a:lnTo>
                  <a:pt x="2708437" y="218118"/>
                </a:lnTo>
                <a:lnTo>
                  <a:pt x="2712720" y="265938"/>
                </a:lnTo>
                <a:lnTo>
                  <a:pt x="2712720" y="1329563"/>
                </a:lnTo>
                <a:lnTo>
                  <a:pt x="2708437" y="1377349"/>
                </a:lnTo>
                <a:lnTo>
                  <a:pt x="2696089" y="1422332"/>
                </a:lnTo>
                <a:lnTo>
                  <a:pt x="2676426" y="1463759"/>
                </a:lnTo>
                <a:lnTo>
                  <a:pt x="2650196" y="1500878"/>
                </a:lnTo>
                <a:lnTo>
                  <a:pt x="2618149" y="1532935"/>
                </a:lnTo>
                <a:lnTo>
                  <a:pt x="2581035" y="1559179"/>
                </a:lnTo>
                <a:lnTo>
                  <a:pt x="2539602" y="1578856"/>
                </a:lnTo>
                <a:lnTo>
                  <a:pt x="2494601" y="1591214"/>
                </a:lnTo>
                <a:lnTo>
                  <a:pt x="2446782" y="1595501"/>
                </a:lnTo>
                <a:lnTo>
                  <a:pt x="265938" y="1595501"/>
                </a:lnTo>
                <a:lnTo>
                  <a:pt x="218151" y="1591214"/>
                </a:lnTo>
                <a:lnTo>
                  <a:pt x="173168" y="1578856"/>
                </a:lnTo>
                <a:lnTo>
                  <a:pt x="131741" y="1559178"/>
                </a:lnTo>
                <a:lnTo>
                  <a:pt x="94622" y="1532935"/>
                </a:lnTo>
                <a:lnTo>
                  <a:pt x="62565" y="1500878"/>
                </a:lnTo>
                <a:lnTo>
                  <a:pt x="36321" y="1463759"/>
                </a:lnTo>
                <a:lnTo>
                  <a:pt x="16644" y="1422332"/>
                </a:lnTo>
                <a:lnTo>
                  <a:pt x="4286" y="1377349"/>
                </a:lnTo>
                <a:lnTo>
                  <a:pt x="0" y="1329563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33954" y="3736466"/>
            <a:ext cx="235267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>
              <a:lnSpc>
                <a:spcPts val="2650"/>
              </a:lnSpc>
            </a:pPr>
            <a:r>
              <a:rPr sz="26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Дотация на  выравнивание </a:t>
            </a:r>
            <a:endParaRPr sz="2600" b="1" dirty="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46320" y="5033898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3271393" y="0"/>
                </a:moveTo>
                <a:lnTo>
                  <a:pt x="3271393" y="199516"/>
                </a:lnTo>
                <a:lnTo>
                  <a:pt x="0" y="199516"/>
                </a:lnTo>
                <a:lnTo>
                  <a:pt x="0" y="1396072"/>
                </a:lnTo>
                <a:lnTo>
                  <a:pt x="3271393" y="1396072"/>
                </a:lnTo>
                <a:lnTo>
                  <a:pt x="3271393" y="1595501"/>
                </a:lnTo>
                <a:lnTo>
                  <a:pt x="4069079" y="797775"/>
                </a:lnTo>
                <a:lnTo>
                  <a:pt x="3271393" y="0"/>
                </a:lnTo>
                <a:close/>
              </a:path>
            </a:pathLst>
          </a:custGeom>
          <a:solidFill>
            <a:srgbClr val="F4D2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46320" y="5033898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0" y="199516"/>
                </a:moveTo>
                <a:lnTo>
                  <a:pt x="3271393" y="199516"/>
                </a:lnTo>
                <a:lnTo>
                  <a:pt x="3271393" y="0"/>
                </a:lnTo>
                <a:lnTo>
                  <a:pt x="4069079" y="797775"/>
                </a:lnTo>
                <a:lnTo>
                  <a:pt x="3271393" y="1595501"/>
                </a:lnTo>
                <a:lnTo>
                  <a:pt x="3271393" y="1396072"/>
                </a:lnTo>
                <a:lnTo>
                  <a:pt x="0" y="1396072"/>
                </a:lnTo>
                <a:lnTo>
                  <a:pt x="0" y="199516"/>
                </a:lnTo>
                <a:close/>
              </a:path>
            </a:pathLst>
          </a:custGeom>
          <a:ln w="25400">
            <a:solidFill>
              <a:srgbClr val="F4D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sz="half" idx="3"/>
          </p:nvPr>
        </p:nvSpPr>
        <p:spPr>
          <a:xfrm>
            <a:off x="4862576" y="1645792"/>
            <a:ext cx="2773045" cy="4821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880"/>
              </a:lnSpc>
            </a:pPr>
            <a:r>
              <a:rPr b="0" dirty="0">
                <a:latin typeface="Microsoft Sans Serif"/>
                <a:cs typeface="Microsoft Sans Serif"/>
              </a:rPr>
              <a:t>•</a:t>
            </a:r>
            <a:r>
              <a:rPr b="0" spc="-550" dirty="0">
                <a:latin typeface="Microsoft Sans Serif"/>
                <a:cs typeface="Microsoft Sans Serif"/>
              </a:rPr>
              <a:t> </a:t>
            </a:r>
            <a:r>
              <a:rPr lang="ru-RU" spc="-550" dirty="0" smtClean="0"/>
              <a:t>224,66</a:t>
            </a:r>
            <a:endParaRPr dirty="0"/>
          </a:p>
          <a:p>
            <a:pPr marL="299085">
              <a:lnSpc>
                <a:spcPts val="4880"/>
              </a:lnSpc>
            </a:pPr>
            <a:r>
              <a:rPr spc="5" dirty="0"/>
              <a:t>тыс.</a:t>
            </a:r>
            <a:r>
              <a:rPr spc="-140" dirty="0"/>
              <a:t> </a:t>
            </a:r>
            <a:r>
              <a:rPr spc="10" dirty="0"/>
              <a:t>руб.</a:t>
            </a:r>
            <a:r>
              <a:rPr spc="-5" dirty="0"/>
              <a:t> </a:t>
            </a:r>
          </a:p>
          <a:p>
            <a:pPr marL="12700">
              <a:lnSpc>
                <a:spcPts val="4880"/>
              </a:lnSpc>
              <a:spcBef>
                <a:spcPts val="4065"/>
              </a:spcBef>
            </a:pPr>
            <a:r>
              <a:rPr b="0" dirty="0">
                <a:solidFill>
                  <a:srgbClr val="34B19C"/>
                </a:solidFill>
                <a:latin typeface="Microsoft Sans Serif"/>
                <a:cs typeface="Microsoft Sans Serif"/>
              </a:rPr>
              <a:t>•</a:t>
            </a:r>
            <a:r>
              <a:rPr b="0" spc="-545" dirty="0">
                <a:solidFill>
                  <a:srgbClr val="34B19C"/>
                </a:solidFill>
                <a:latin typeface="Microsoft Sans Serif"/>
                <a:cs typeface="Microsoft Sans Serif"/>
              </a:rPr>
              <a:t> </a:t>
            </a:r>
            <a:r>
              <a:rPr lang="ru-RU" spc="-5" dirty="0" smtClean="0">
                <a:solidFill>
                  <a:srgbClr val="34B19C"/>
                </a:solidFill>
              </a:rPr>
              <a:t>1025,91</a:t>
            </a:r>
            <a:endParaRPr spc="-5" dirty="0">
              <a:solidFill>
                <a:srgbClr val="34B19C"/>
              </a:solidFill>
            </a:endParaRPr>
          </a:p>
          <a:p>
            <a:pPr marL="299085">
              <a:lnSpc>
                <a:spcPts val="4880"/>
              </a:lnSpc>
            </a:pPr>
            <a:r>
              <a:rPr spc="5" dirty="0">
                <a:solidFill>
                  <a:srgbClr val="34B19C"/>
                </a:solidFill>
              </a:rPr>
              <a:t>тыс.</a:t>
            </a:r>
            <a:r>
              <a:rPr spc="-140" dirty="0">
                <a:solidFill>
                  <a:srgbClr val="34B19C"/>
                </a:solidFill>
              </a:rPr>
              <a:t> </a:t>
            </a:r>
            <a:r>
              <a:rPr spc="10" dirty="0">
                <a:solidFill>
                  <a:srgbClr val="34B19C"/>
                </a:solidFill>
              </a:rPr>
              <a:t>руб.</a:t>
            </a:r>
            <a:r>
              <a:rPr spc="-5" dirty="0">
                <a:solidFill>
                  <a:srgbClr val="35B09D"/>
                </a:solidFill>
              </a:rPr>
              <a:t> </a:t>
            </a:r>
          </a:p>
          <a:p>
            <a:pPr marL="12700">
              <a:lnSpc>
                <a:spcPts val="4880"/>
              </a:lnSpc>
              <a:spcBef>
                <a:spcPts val="4065"/>
              </a:spcBef>
            </a:pPr>
            <a:r>
              <a:rPr b="0" dirty="0">
                <a:solidFill>
                  <a:srgbClr val="CA4F05"/>
                </a:solidFill>
                <a:latin typeface="Microsoft Sans Serif"/>
                <a:cs typeface="Microsoft Sans Serif"/>
              </a:rPr>
              <a:t>•</a:t>
            </a:r>
            <a:r>
              <a:rPr b="0" spc="-540" dirty="0">
                <a:solidFill>
                  <a:srgbClr val="CA4F05"/>
                </a:solidFill>
                <a:latin typeface="Microsoft Sans Serif"/>
                <a:cs typeface="Microsoft Sans Serif"/>
              </a:rPr>
              <a:t> </a:t>
            </a:r>
            <a:r>
              <a:rPr lang="ru-RU" spc="-540" dirty="0" smtClean="0">
                <a:solidFill>
                  <a:srgbClr val="CA4F05"/>
                </a:solidFill>
              </a:rPr>
              <a:t>1137,92</a:t>
            </a:r>
            <a:endParaRPr spc="-5" dirty="0">
              <a:solidFill>
                <a:srgbClr val="CA4F05"/>
              </a:solidFill>
            </a:endParaRPr>
          </a:p>
          <a:p>
            <a:pPr marL="299085">
              <a:lnSpc>
                <a:spcPts val="4880"/>
              </a:lnSpc>
            </a:pPr>
            <a:r>
              <a:rPr spc="5" dirty="0">
                <a:solidFill>
                  <a:srgbClr val="CA4F05"/>
                </a:solidFill>
              </a:rPr>
              <a:t>тыс.</a:t>
            </a:r>
            <a:r>
              <a:rPr spc="-140" dirty="0">
                <a:solidFill>
                  <a:srgbClr val="CA4F05"/>
                </a:solidFill>
              </a:rPr>
              <a:t> </a:t>
            </a:r>
            <a:r>
              <a:rPr spc="10" dirty="0">
                <a:solidFill>
                  <a:srgbClr val="CA4F05"/>
                </a:solidFill>
              </a:rPr>
              <a:t>руб.</a:t>
            </a:r>
            <a:r>
              <a:rPr spc="-5" dirty="0">
                <a:solidFill>
                  <a:srgbClr val="C94F04"/>
                </a:solidFill>
              </a:rPr>
              <a:t> </a:t>
            </a:r>
          </a:p>
        </p:txBody>
      </p:sp>
      <p:sp>
        <p:nvSpPr>
          <p:cNvPr id="16" name="object 16"/>
          <p:cNvSpPr/>
          <p:nvPr/>
        </p:nvSpPr>
        <p:spPr>
          <a:xfrm>
            <a:off x="2133600" y="5033898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2446782" y="0"/>
                </a:moveTo>
                <a:lnTo>
                  <a:pt x="265938" y="0"/>
                </a:lnTo>
                <a:lnTo>
                  <a:pt x="218118" y="4286"/>
                </a:lnTo>
                <a:lnTo>
                  <a:pt x="173117" y="16644"/>
                </a:lnTo>
                <a:lnTo>
                  <a:pt x="131684" y="36321"/>
                </a:lnTo>
                <a:lnTo>
                  <a:pt x="94570" y="62565"/>
                </a:lnTo>
                <a:lnTo>
                  <a:pt x="62523" y="94622"/>
                </a:lnTo>
                <a:lnTo>
                  <a:pt x="36293" y="131741"/>
                </a:lnTo>
                <a:lnTo>
                  <a:pt x="16630" y="173168"/>
                </a:lnTo>
                <a:lnTo>
                  <a:pt x="4282" y="218151"/>
                </a:lnTo>
                <a:lnTo>
                  <a:pt x="0" y="265938"/>
                </a:lnTo>
                <a:lnTo>
                  <a:pt x="0" y="1329588"/>
                </a:lnTo>
                <a:lnTo>
                  <a:pt x="4282" y="1377387"/>
                </a:lnTo>
                <a:lnTo>
                  <a:pt x="16630" y="1422375"/>
                </a:lnTo>
                <a:lnTo>
                  <a:pt x="36293" y="1463801"/>
                </a:lnTo>
                <a:lnTo>
                  <a:pt x="62523" y="1500913"/>
                </a:lnTo>
                <a:lnTo>
                  <a:pt x="94570" y="1532962"/>
                </a:lnTo>
                <a:lnTo>
                  <a:pt x="131684" y="1559196"/>
                </a:lnTo>
                <a:lnTo>
                  <a:pt x="173117" y="1578865"/>
                </a:lnTo>
                <a:lnTo>
                  <a:pt x="218118" y="1591216"/>
                </a:lnTo>
                <a:lnTo>
                  <a:pt x="265938" y="1595501"/>
                </a:lnTo>
                <a:lnTo>
                  <a:pt x="2446782" y="1595501"/>
                </a:lnTo>
                <a:lnTo>
                  <a:pt x="2494601" y="1591216"/>
                </a:lnTo>
                <a:lnTo>
                  <a:pt x="2539602" y="1578865"/>
                </a:lnTo>
                <a:lnTo>
                  <a:pt x="2581035" y="1559196"/>
                </a:lnTo>
                <a:lnTo>
                  <a:pt x="2618149" y="1532962"/>
                </a:lnTo>
                <a:lnTo>
                  <a:pt x="2650196" y="1500913"/>
                </a:lnTo>
                <a:lnTo>
                  <a:pt x="2676426" y="1463801"/>
                </a:lnTo>
                <a:lnTo>
                  <a:pt x="2696089" y="1422375"/>
                </a:lnTo>
                <a:lnTo>
                  <a:pt x="2708437" y="1377387"/>
                </a:lnTo>
                <a:lnTo>
                  <a:pt x="2712720" y="1329588"/>
                </a:lnTo>
                <a:lnTo>
                  <a:pt x="2712720" y="265938"/>
                </a:lnTo>
                <a:lnTo>
                  <a:pt x="2708437" y="218151"/>
                </a:lnTo>
                <a:lnTo>
                  <a:pt x="2696089" y="173168"/>
                </a:lnTo>
                <a:lnTo>
                  <a:pt x="2676426" y="131741"/>
                </a:lnTo>
                <a:lnTo>
                  <a:pt x="2650196" y="94622"/>
                </a:lnTo>
                <a:lnTo>
                  <a:pt x="2618149" y="62565"/>
                </a:lnTo>
                <a:lnTo>
                  <a:pt x="2581035" y="36322"/>
                </a:lnTo>
                <a:lnTo>
                  <a:pt x="2539602" y="16644"/>
                </a:lnTo>
                <a:lnTo>
                  <a:pt x="2494601" y="4286"/>
                </a:lnTo>
                <a:lnTo>
                  <a:pt x="2446782" y="0"/>
                </a:lnTo>
                <a:close/>
              </a:path>
            </a:pathLst>
          </a:custGeom>
          <a:solidFill>
            <a:srgbClr val="E16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3600" y="5033898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0" y="265938"/>
                </a:moveTo>
                <a:lnTo>
                  <a:pt x="4282" y="218151"/>
                </a:lnTo>
                <a:lnTo>
                  <a:pt x="16630" y="173168"/>
                </a:lnTo>
                <a:lnTo>
                  <a:pt x="36293" y="131741"/>
                </a:lnTo>
                <a:lnTo>
                  <a:pt x="62523" y="94622"/>
                </a:lnTo>
                <a:lnTo>
                  <a:pt x="94570" y="62565"/>
                </a:lnTo>
                <a:lnTo>
                  <a:pt x="131684" y="36321"/>
                </a:lnTo>
                <a:lnTo>
                  <a:pt x="173117" y="16644"/>
                </a:lnTo>
                <a:lnTo>
                  <a:pt x="218118" y="4286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6"/>
                </a:lnTo>
                <a:lnTo>
                  <a:pt x="2539602" y="16644"/>
                </a:lnTo>
                <a:lnTo>
                  <a:pt x="2581035" y="36322"/>
                </a:lnTo>
                <a:lnTo>
                  <a:pt x="2618149" y="62565"/>
                </a:lnTo>
                <a:lnTo>
                  <a:pt x="2650196" y="94622"/>
                </a:lnTo>
                <a:lnTo>
                  <a:pt x="2676426" y="131741"/>
                </a:lnTo>
                <a:lnTo>
                  <a:pt x="2696089" y="173168"/>
                </a:lnTo>
                <a:lnTo>
                  <a:pt x="2708437" y="218151"/>
                </a:lnTo>
                <a:lnTo>
                  <a:pt x="2712720" y="265938"/>
                </a:lnTo>
                <a:lnTo>
                  <a:pt x="2712720" y="1329588"/>
                </a:lnTo>
                <a:lnTo>
                  <a:pt x="2708437" y="1377387"/>
                </a:lnTo>
                <a:lnTo>
                  <a:pt x="2696089" y="1422375"/>
                </a:lnTo>
                <a:lnTo>
                  <a:pt x="2676426" y="1463801"/>
                </a:lnTo>
                <a:lnTo>
                  <a:pt x="2650196" y="1500913"/>
                </a:lnTo>
                <a:lnTo>
                  <a:pt x="2618149" y="1532962"/>
                </a:lnTo>
                <a:lnTo>
                  <a:pt x="2581035" y="1559196"/>
                </a:lnTo>
                <a:lnTo>
                  <a:pt x="2539602" y="1578865"/>
                </a:lnTo>
                <a:lnTo>
                  <a:pt x="2494601" y="1591216"/>
                </a:lnTo>
                <a:lnTo>
                  <a:pt x="2446782" y="1595501"/>
                </a:lnTo>
                <a:lnTo>
                  <a:pt x="265938" y="1595501"/>
                </a:lnTo>
                <a:lnTo>
                  <a:pt x="218118" y="1591216"/>
                </a:lnTo>
                <a:lnTo>
                  <a:pt x="173117" y="1578865"/>
                </a:lnTo>
                <a:lnTo>
                  <a:pt x="131684" y="1559196"/>
                </a:lnTo>
                <a:lnTo>
                  <a:pt x="94570" y="1532962"/>
                </a:lnTo>
                <a:lnTo>
                  <a:pt x="62523" y="1500913"/>
                </a:lnTo>
                <a:lnTo>
                  <a:pt x="36293" y="1463801"/>
                </a:lnTo>
                <a:lnTo>
                  <a:pt x="16630" y="1422375"/>
                </a:lnTo>
                <a:lnTo>
                  <a:pt x="4282" y="1377387"/>
                </a:lnTo>
                <a:lnTo>
                  <a:pt x="0" y="1329588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62454" y="5107842"/>
            <a:ext cx="217881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algn="ctr">
              <a:lnSpc>
                <a:spcPts val="2440"/>
              </a:lnSpc>
            </a:pPr>
            <a:r>
              <a:rPr lang="ru-RU" sz="1500" dirty="0" smtClean="0">
                <a:solidFill>
                  <a:schemeClr val="bg1"/>
                </a:solidFill>
                <a:latin typeface="Microsoft Sans Serif" panose="020B0604020202020204" pitchFamily="34" charset="0"/>
              </a:rPr>
              <a:t>Субсидии бюджетам бюджетной системы Российской Федерации (межбюджетный субсидии)</a:t>
            </a:r>
            <a:endParaRPr lang="ru-RU" sz="1500" dirty="0">
              <a:solidFill>
                <a:schemeClr val="bg1"/>
              </a:solidFill>
              <a:latin typeface="Microsoft Sans Serif" panose="020B0604020202020204" pitchFamily="34" charset="0"/>
            </a:endParaRPr>
          </a:p>
          <a:p>
            <a:pPr algn="ctr">
              <a:lnSpc>
                <a:spcPts val="2440"/>
              </a:lnSpc>
            </a:pPr>
            <a:endParaRPr sz="2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102108"/>
            <a:ext cx="453390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mbria"/>
                <a:cs typeface="Cambria"/>
              </a:rPr>
              <a:t>РАСХОДЫ</a:t>
            </a:r>
            <a:r>
              <a:rPr sz="3600" spc="-65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БЮДЖЕТА</a:t>
            </a:r>
            <a:r>
              <a:rPr sz="3600" dirty="0"/>
              <a:t> 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968" y="739140"/>
            <a:ext cx="8357616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83664" y="982980"/>
            <a:ext cx="5551932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4219" y="98298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0765" y="701040"/>
            <a:ext cx="8331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1618615" indent="605155" algn="ctr">
              <a:lnSpc>
                <a:spcPts val="2350"/>
              </a:lnSpc>
            </a:pP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ДОЛИННЕНСКОГО </a:t>
            </a:r>
            <a:r>
              <a:rPr sz="1700" b="1" spc="-140" dirty="0" smtClean="0">
                <a:solidFill>
                  <a:srgbClr val="FFFFFF"/>
                </a:solidFill>
                <a:latin typeface="Cambria"/>
                <a:cs typeface="Cambria"/>
              </a:rPr>
              <a:t>СЕЛЬСКОГО </a:t>
            </a:r>
            <a:r>
              <a:rPr sz="1700" b="1" dirty="0">
                <a:solidFill>
                  <a:srgbClr val="FFFFFF"/>
                </a:solidFill>
                <a:latin typeface="Cambria"/>
                <a:cs typeface="Cambria"/>
              </a:rPr>
              <a:t>ПОСЕЛЕНИЯ  БАХЧИСАРАЙСКОГОРАЙОНА  РЕСПУБЛИКИ КРЫМ</a:t>
            </a:r>
            <a:r>
              <a:rPr sz="1700" b="1" spc="-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700" b="1" dirty="0" smtClean="0">
                <a:solidFill>
                  <a:srgbClr val="FFFFFF"/>
                </a:solidFill>
                <a:latin typeface="Cambria"/>
                <a:cs typeface="Cambria"/>
              </a:rPr>
              <a:t>ЗА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2020 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ГОД</a:t>
            </a:r>
            <a:endParaRPr sz="17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68596" y="3009900"/>
            <a:ext cx="1306068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3288" y="3009900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1780" y="27051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200" y="3009900"/>
            <a:ext cx="1219200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04888" y="3009900"/>
            <a:ext cx="286511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1780" y="33147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86471" y="3009900"/>
            <a:ext cx="1004316" cy="569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9411" y="30099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43271" y="3785615"/>
            <a:ext cx="1155191" cy="569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57088" y="3785615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14871" y="3785615"/>
            <a:ext cx="1155192" cy="5699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28688" y="3785615"/>
            <a:ext cx="362711" cy="5699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86471" y="3785615"/>
            <a:ext cx="1004316" cy="569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49411" y="3785615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94147" y="4425696"/>
            <a:ext cx="853439" cy="5699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06211" y="4425696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65747" y="4425696"/>
            <a:ext cx="853440" cy="5699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77811" y="442569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10271" y="4425696"/>
            <a:ext cx="1155192" cy="5699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24088" y="442569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68596" y="5294376"/>
            <a:ext cx="1306068" cy="5699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3288" y="5294376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21780" y="49895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72200" y="5294376"/>
            <a:ext cx="1219200" cy="5699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04888" y="5294376"/>
            <a:ext cx="286511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21780" y="55991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86471" y="5294376"/>
            <a:ext cx="1004316" cy="5699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49411" y="52943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28688" y="6106667"/>
            <a:ext cx="362711" cy="5699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18476" y="6454138"/>
            <a:ext cx="1395983" cy="4038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73083" y="6454138"/>
            <a:ext cx="397764" cy="4038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11719"/>
              </p:ext>
            </p:extLst>
          </p:nvPr>
        </p:nvGraphicFramePr>
        <p:xfrm>
          <a:off x="304800" y="1394826"/>
          <a:ext cx="8451849" cy="486852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9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2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/>
                    </a:p>
                    <a:p>
                      <a:pPr marL="611505">
                        <a:lnSpc>
                          <a:spcPct val="100000"/>
                        </a:lnSpc>
                      </a:pPr>
                      <a:r>
                        <a:rPr sz="1800" spc="-5" dirty="0"/>
                        <a:t>НАИМЕНОВАНИЕ</a:t>
                      </a:r>
                      <a:r>
                        <a:rPr sz="1800" spc="-45" dirty="0"/>
                        <a:t> </a:t>
                      </a:r>
                      <a:r>
                        <a:rPr sz="1800" spc="-40" dirty="0"/>
                        <a:t>ОТРАСЛИ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112395" indent="-228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dirty="0"/>
                        <a:t>ПЛАН НА  </a:t>
                      </a:r>
                      <a:r>
                        <a:rPr sz="1800" dirty="0" smtClean="0"/>
                        <a:t>20</a:t>
                      </a:r>
                      <a:r>
                        <a:rPr lang="ru-RU" sz="1800" dirty="0" smtClean="0"/>
                        <a:t>20</a:t>
                      </a:r>
                      <a:r>
                        <a:rPr sz="1800" spc="-110" dirty="0" smtClean="0"/>
                        <a:t> </a:t>
                      </a:r>
                      <a:r>
                        <a:rPr sz="1800" spc="-55" dirty="0"/>
                        <a:t>ГОД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125730" marB="0"/>
                </a:tc>
                <a:tc>
                  <a:txBody>
                    <a:bodyPr/>
                    <a:lstStyle/>
                    <a:p>
                      <a:pPr marL="492125" marR="133350" indent="-23622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dirty="0" smtClean="0"/>
                        <a:t>ИСП</a:t>
                      </a:r>
                      <a:r>
                        <a:rPr sz="1800" spc="-85" dirty="0" smtClean="0"/>
                        <a:t>О</a:t>
                      </a:r>
                      <a:r>
                        <a:rPr sz="1800" dirty="0" smtClean="0"/>
                        <a:t>Л</a:t>
                      </a:r>
                      <a:r>
                        <a:rPr lang="ru-RU" sz="1800" dirty="0" smtClean="0"/>
                        <a:t>НЕ</a:t>
                      </a:r>
                      <a:r>
                        <a:rPr sz="1800" dirty="0" smtClean="0"/>
                        <a:t>НИ</a:t>
                      </a:r>
                      <a:r>
                        <a:rPr lang="ru-RU" sz="1800" dirty="0" smtClean="0"/>
                        <a:t>Е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12573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75"/>
                        </a:lnSpc>
                      </a:pPr>
                      <a:r>
                        <a:rPr sz="1800" dirty="0"/>
                        <a:t>%</a:t>
                      </a:r>
                      <a:endParaRPr sz="1800"/>
                    </a:p>
                    <a:p>
                      <a:pPr marL="152400" marR="142875" algn="ctr">
                        <a:lnSpc>
                          <a:spcPct val="100000"/>
                        </a:lnSpc>
                      </a:pPr>
                      <a:r>
                        <a:rPr sz="1800" dirty="0"/>
                        <a:t>ИСП</a:t>
                      </a:r>
                      <a:r>
                        <a:rPr sz="1800" spc="-85" dirty="0"/>
                        <a:t>О</a:t>
                      </a:r>
                      <a:r>
                        <a:rPr sz="1800" dirty="0"/>
                        <a:t>ЛНЕ  НИЯ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</a:pPr>
                      <a:r>
                        <a:rPr sz="1800" spc="-15" dirty="0" smtClean="0"/>
                        <a:t>ОБЩЕГОСУДАРСТВЕННЫЕ</a:t>
                      </a:r>
                      <a:r>
                        <a:rPr sz="1800" spc="-40" dirty="0" smtClean="0"/>
                        <a:t> </a:t>
                      </a:r>
                      <a:r>
                        <a:rPr sz="1800" spc="-5" dirty="0"/>
                        <a:t>ВОПРОСЫ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00000"/>
                        </a:lnSpc>
                      </a:pPr>
                      <a:r>
                        <a:rPr lang="ru-RU" sz="2350" dirty="0" smtClean="0"/>
                        <a:t>3351,78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2350" dirty="0" smtClean="0"/>
                        <a:t>3333,29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354965" algn="ctr">
                        <a:lnSpc>
                          <a:spcPct val="100000"/>
                        </a:lnSpc>
                      </a:pPr>
                      <a:r>
                        <a:rPr lang="ru-RU" sz="2350" spc="-5" dirty="0" smtClean="0"/>
                        <a:t>99,44</a:t>
                      </a:r>
                      <a:endParaRPr sz="2350" dirty="0">
                        <a:latin typeface="Cambria"/>
                        <a:cs typeface="Cambria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277">
                <a:tc>
                  <a:txBody>
                    <a:bodyPr/>
                    <a:lstStyle/>
                    <a:p>
                      <a:pPr marL="6623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/>
                        <a:t>НАЦИОНАЛЬНАЯ</a:t>
                      </a:r>
                      <a:r>
                        <a:rPr sz="1800" spc="-25" dirty="0"/>
                        <a:t> </a:t>
                      </a:r>
                      <a:r>
                        <a:rPr sz="1800" dirty="0"/>
                        <a:t>ОБОРОНА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30175" marB="0"/>
                </a:tc>
                <a:tc>
                  <a:txBody>
                    <a:bodyPr/>
                    <a:lstStyle/>
                    <a:p>
                      <a:pPr marL="328930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2350" spc="-5" dirty="0" smtClean="0"/>
                        <a:t>224,66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/>
                </a:tc>
                <a:tc>
                  <a:txBody>
                    <a:bodyPr/>
                    <a:lstStyle/>
                    <a:p>
                      <a:pPr marL="31686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2000" spc="-5" dirty="0" smtClean="0"/>
                        <a:t>224,66</a:t>
                      </a:r>
                      <a:endParaRPr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2350" spc="-5" dirty="0" smtClean="0"/>
                        <a:t>  </a:t>
                      </a:r>
                      <a:r>
                        <a:rPr sz="2350" spc="-5" dirty="0" smtClean="0"/>
                        <a:t>100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095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1770"/>
                        </a:spcBef>
                      </a:pPr>
                      <a:r>
                        <a:rPr sz="1800" spc="-5" dirty="0"/>
                        <a:t>НАЦИОНАЛЬНАЯ</a:t>
                      </a:r>
                      <a:r>
                        <a:rPr sz="1800" spc="5" dirty="0"/>
                        <a:t> </a:t>
                      </a:r>
                      <a:r>
                        <a:rPr sz="1800" spc="-10" dirty="0"/>
                        <a:t>ЭКОНОМИКА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4790" marB="0"/>
                </a:tc>
                <a:tc>
                  <a:txBody>
                    <a:bodyPr/>
                    <a:lstStyle/>
                    <a:p>
                      <a:pPr marR="83185"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2350" spc="-5" dirty="0" smtClean="0"/>
                        <a:t>799,90</a:t>
                      </a:r>
                      <a:endParaRPr sz="23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08279" marB="0"/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2350" spc="-5" dirty="0" smtClean="0"/>
                        <a:t>799,90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08279" marB="0"/>
                </a:tc>
                <a:tc>
                  <a:txBody>
                    <a:bodyPr/>
                    <a:lstStyle/>
                    <a:p>
                      <a:pPr marL="278765" algn="l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2350" spc="-5" dirty="0" smtClean="0"/>
                        <a:t>100</a:t>
                      </a:r>
                      <a:endParaRPr sz="2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0" marT="20827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294">
                <a:tc>
                  <a:txBody>
                    <a:bodyPr/>
                    <a:lstStyle/>
                    <a:p>
                      <a:pPr marL="1466850" marR="558800" indent="-925194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sz="1700" spc="-10" dirty="0" smtClean="0"/>
                        <a:t>Ж</a:t>
                      </a:r>
                      <a:r>
                        <a:rPr sz="1700" dirty="0" smtClean="0"/>
                        <a:t>ИЛИЩН</a:t>
                      </a:r>
                      <a:r>
                        <a:rPr sz="1700" spc="5" dirty="0" smtClean="0"/>
                        <a:t>О</a:t>
                      </a:r>
                      <a:r>
                        <a:rPr sz="1700" dirty="0" smtClean="0"/>
                        <a:t>-</a:t>
                      </a:r>
                      <a:r>
                        <a:rPr sz="1700" spc="-45" dirty="0" smtClean="0"/>
                        <a:t>К</a:t>
                      </a:r>
                      <a:r>
                        <a:rPr sz="1700" dirty="0" smtClean="0"/>
                        <a:t>ОМ</a:t>
                      </a:r>
                      <a:r>
                        <a:rPr sz="1700" spc="-10" dirty="0" smtClean="0"/>
                        <a:t>М</a:t>
                      </a:r>
                      <a:r>
                        <a:rPr sz="1700" dirty="0" smtClean="0"/>
                        <a:t>УН</a:t>
                      </a:r>
                      <a:r>
                        <a:rPr sz="1700" spc="-10" dirty="0" smtClean="0"/>
                        <a:t>А</a:t>
                      </a:r>
                      <a:r>
                        <a:rPr sz="1700" dirty="0" smtClean="0"/>
                        <a:t>Л</a:t>
                      </a:r>
                      <a:r>
                        <a:rPr sz="1700" spc="5" dirty="0" smtClean="0"/>
                        <a:t>Ь</a:t>
                      </a:r>
                      <a:r>
                        <a:rPr sz="1700" dirty="0" smtClean="0"/>
                        <a:t>НОЕ </a:t>
                      </a:r>
                      <a:r>
                        <a:rPr sz="1750" dirty="0" smtClean="0"/>
                        <a:t> </a:t>
                      </a:r>
                      <a:r>
                        <a:rPr sz="1750" spc="-5" dirty="0"/>
                        <a:t>ХОЗЯЙСТВО</a:t>
                      </a:r>
                      <a:endParaRPr sz="17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35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ru-RU" sz="235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2350" dirty="0" smtClean="0"/>
                        <a:t>    5565,03</a:t>
                      </a:r>
                      <a:endParaRPr sz="235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350" dirty="0"/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lang="ru-RU" sz="2350" spc="-5" dirty="0" smtClean="0"/>
                        <a:t>5457,26</a:t>
                      </a:r>
                      <a:endParaRPr sz="2350" dirty="0">
                        <a:latin typeface="Cambria"/>
                        <a:cs typeface="Cambri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ru-RU" sz="235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2350" dirty="0" smtClean="0"/>
                        <a:t>    98,06</a:t>
                      </a:r>
                      <a:endParaRPr sz="235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marL="1466850" marR="558800" indent="-925194" algn="ctr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lang="ru-RU" sz="1800" dirty="0" smtClean="0"/>
                        <a:t>Культура</a:t>
                      </a:r>
                      <a:r>
                        <a:rPr lang="ru-RU" sz="1800" dirty="0" smtClean="0"/>
                        <a:t>.</a:t>
                      </a:r>
                      <a:r>
                        <a:rPr lang="ru-RU" sz="1800" baseline="0" dirty="0" smtClean="0"/>
                        <a:t> Кинематография</a:t>
                      </a:r>
                      <a:endParaRPr sz="1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3520" marB="0"/>
                </a:tc>
                <a:tc>
                  <a:txBody>
                    <a:bodyPr/>
                    <a:lstStyle/>
                    <a:p>
                      <a:pPr marL="254000" algn="ctr">
                        <a:lnSpc>
                          <a:spcPct val="100000"/>
                        </a:lnSpc>
                      </a:pPr>
                      <a:r>
                        <a:rPr lang="ru-RU" sz="2350" dirty="0" smtClean="0"/>
                        <a:t>120,00</a:t>
                      </a:r>
                      <a:endParaRPr sz="235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</a:pPr>
                      <a:r>
                        <a:rPr lang="ru-RU" sz="2350" dirty="0" smtClean="0"/>
                        <a:t>119,98</a:t>
                      </a:r>
                      <a:endParaRPr sz="235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2350" dirty="0" smtClean="0"/>
                        <a:t>99,98</a:t>
                      </a:r>
                      <a:endParaRPr sz="235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7767066" y="6532371"/>
            <a:ext cx="108204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тыс.</a:t>
            </a:r>
            <a:r>
              <a:rPr sz="2000" b="1" spc="-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руб.</a:t>
            </a:r>
            <a:endParaRPr sz="2000" dirty="0">
              <a:latin typeface="Cambria"/>
              <a:cs typeface="Cambria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96316"/>
              </p:ext>
            </p:extLst>
          </p:nvPr>
        </p:nvGraphicFramePr>
        <p:xfrm>
          <a:off x="304800" y="5943601"/>
          <a:ext cx="8451848" cy="65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4691268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7127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77088082"/>
                    </a:ext>
                  </a:extLst>
                </a:gridCol>
                <a:gridCol w="1365248">
                  <a:extLst>
                    <a:ext uri="{9D8B030D-6E8A-4147-A177-3AD203B41FA5}">
                      <a16:colId xmlns:a16="http://schemas.microsoft.com/office/drawing/2014/main" val="1198306757"/>
                    </a:ext>
                  </a:extLst>
                </a:gridCol>
              </a:tblGrid>
              <a:tr h="65197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                      Образование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50" b="0" dirty="0" smtClean="0">
                          <a:solidFill>
                            <a:schemeClr val="tx1"/>
                          </a:solidFill>
                        </a:rPr>
                        <a:t>       9,45</a:t>
                      </a:r>
                      <a:endParaRPr lang="ru-RU" sz="23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50" b="0" dirty="0" smtClean="0">
                          <a:solidFill>
                            <a:schemeClr val="tx1"/>
                          </a:solidFill>
                        </a:rPr>
                        <a:t>    9,44</a:t>
                      </a:r>
                      <a:endParaRPr lang="ru-RU" sz="23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50" b="0" dirty="0" smtClean="0">
                          <a:solidFill>
                            <a:schemeClr val="tx1"/>
                          </a:solidFill>
                        </a:rPr>
                        <a:t>     99,89</a:t>
                      </a:r>
                      <a:endParaRPr lang="ru-RU" sz="23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0865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>
              <a:lnSpc>
                <a:spcPct val="100000"/>
              </a:lnSpc>
            </a:pPr>
            <a:r>
              <a:rPr dirty="0"/>
              <a:t>КОНТАКТНАЯ</a:t>
            </a:r>
            <a:r>
              <a:rPr spc="-60" dirty="0"/>
              <a:t> </a:t>
            </a:r>
            <a:r>
              <a:rPr dirty="0"/>
              <a:t>ИНФОРМАЦИЯ </a:t>
            </a:r>
          </a:p>
        </p:txBody>
      </p:sp>
      <p:sp>
        <p:nvSpPr>
          <p:cNvPr id="3" name="object 3"/>
          <p:cNvSpPr/>
          <p:nvPr/>
        </p:nvSpPr>
        <p:spPr>
          <a:xfrm>
            <a:off x="550164" y="1225294"/>
            <a:ext cx="8229600" cy="5257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defRPr/>
            </a:pPr>
            <a:endParaRPr lang="ru-RU" altLang="ru-RU" b="1" dirty="0" smtClean="0"/>
          </a:p>
          <a:p>
            <a:pPr algn="ctr">
              <a:defRPr/>
            </a:pPr>
            <a:endParaRPr lang="ru-RU" altLang="ru-RU" b="1" dirty="0"/>
          </a:p>
          <a:p>
            <a:pPr algn="ctr">
              <a:defRPr/>
            </a:pPr>
            <a:endParaRPr lang="ru-RU" altLang="ru-RU" b="1" dirty="0" smtClean="0"/>
          </a:p>
          <a:p>
            <a:pPr algn="ctr">
              <a:defRPr/>
            </a:pPr>
            <a:endParaRPr lang="ru-RU" altLang="ru-RU" b="1" dirty="0"/>
          </a:p>
          <a:p>
            <a:pPr algn="ctr">
              <a:defRPr/>
            </a:pPr>
            <a:r>
              <a:rPr lang="ru-RU" altLang="ru-RU" b="1" dirty="0" smtClean="0"/>
              <a:t>Администрация </a:t>
            </a:r>
            <a:r>
              <a:rPr lang="ru-RU" altLang="ru-RU" b="1" dirty="0"/>
              <a:t>Долинненского сельского  поселения</a:t>
            </a:r>
          </a:p>
          <a:p>
            <a:pPr algn="ctr">
              <a:defRPr/>
            </a:pPr>
            <a:endParaRPr lang="ru-RU" altLang="ru-RU" sz="500" dirty="0"/>
          </a:p>
          <a:p>
            <a:pPr algn="ctr">
              <a:defRPr/>
            </a:pPr>
            <a:r>
              <a:rPr lang="ru-RU" altLang="ru-RU" dirty="0"/>
              <a:t>Адрес: с. Долинное, ул. Ленина, 30</a:t>
            </a:r>
            <a:r>
              <a:rPr lang="en-US" altLang="ru-RU" dirty="0"/>
              <a:t> </a:t>
            </a:r>
          </a:p>
          <a:p>
            <a:pPr algn="ctr">
              <a:defRPr/>
            </a:pPr>
            <a:r>
              <a:rPr lang="ru-RU" altLang="ru-RU" dirty="0"/>
              <a:t> Бахчисарайский  район, Республика Крым , 298450</a:t>
            </a:r>
          </a:p>
          <a:p>
            <a:pPr algn="ctr">
              <a:defRPr/>
            </a:pPr>
            <a:endParaRPr lang="ru-RU" altLang="ru-RU" sz="500" dirty="0"/>
          </a:p>
          <a:p>
            <a:pPr algn="ctr">
              <a:defRPr/>
            </a:pPr>
            <a:r>
              <a:rPr lang="ru-RU" altLang="ru-RU" dirty="0"/>
              <a:t>тел. /факс (06554) 75-6-81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b="1" dirty="0">
                <a:cs typeface="Times New Roman" pitchFamily="18" charset="0"/>
              </a:rPr>
              <a:t>e-mail</a:t>
            </a:r>
            <a:r>
              <a:rPr lang="ru-RU" altLang="ru-RU" b="1" dirty="0">
                <a:cs typeface="Times New Roman" pitchFamily="18" charset="0"/>
              </a:rPr>
              <a:t>:</a:t>
            </a:r>
            <a:r>
              <a:rPr lang="en-US" altLang="ru-RU" b="1" dirty="0">
                <a:cs typeface="Times New Roman" pitchFamily="18" charset="0"/>
              </a:rPr>
              <a:t> </a:t>
            </a:r>
            <a:r>
              <a:rPr lang="en-US" altLang="ru-RU" b="1" u="sng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dolinnoe@inbox.ru</a:t>
            </a:r>
            <a:endParaRPr lang="ru-RU" b="1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300" b="1" dirty="0"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dirty="0"/>
              <a:t>График работы :</a:t>
            </a:r>
          </a:p>
          <a:p>
            <a:pPr algn="ctr">
              <a:defRPr/>
            </a:pPr>
            <a:r>
              <a:rPr lang="ru-RU" altLang="ru-RU" sz="1500" dirty="0"/>
              <a:t>Понедельник-четверг с </a:t>
            </a:r>
            <a:r>
              <a:rPr lang="ru-RU" altLang="ru-RU" sz="1500" dirty="0" smtClean="0"/>
              <a:t>8:30 </a:t>
            </a:r>
            <a:r>
              <a:rPr lang="ru-RU" altLang="ru-RU" sz="1500" dirty="0"/>
              <a:t>до 1</a:t>
            </a:r>
            <a:r>
              <a:rPr lang="en-US" altLang="ru-RU" sz="1500" dirty="0"/>
              <a:t>7</a:t>
            </a:r>
            <a:r>
              <a:rPr lang="ru-RU" altLang="ru-RU" sz="1500" dirty="0"/>
              <a:t>:00 перерыв с 12:00 до 13:00</a:t>
            </a:r>
          </a:p>
          <a:p>
            <a:pPr algn="ctr">
              <a:defRPr/>
            </a:pPr>
            <a:r>
              <a:rPr lang="ru-RU" altLang="ru-RU" sz="1500" dirty="0"/>
              <a:t> пятница с </a:t>
            </a:r>
            <a:r>
              <a:rPr lang="ru-RU" altLang="ru-RU" sz="1500" dirty="0" smtClean="0"/>
              <a:t>8:30 </a:t>
            </a:r>
            <a:r>
              <a:rPr lang="ru-RU" altLang="ru-RU" sz="1500" dirty="0"/>
              <a:t>до </a:t>
            </a:r>
            <a:r>
              <a:rPr lang="ru-RU" altLang="ru-RU" sz="1500" dirty="0" smtClean="0"/>
              <a:t>15:30 </a:t>
            </a:r>
            <a:r>
              <a:rPr lang="ru-RU" altLang="ru-RU" sz="1500" dirty="0"/>
              <a:t>перерыв с 12:00 до 13:00 </a:t>
            </a:r>
          </a:p>
          <a:p>
            <a:pPr algn="ctr">
              <a:defRPr/>
            </a:pPr>
            <a:r>
              <a:rPr lang="ru-RU" altLang="ru-RU" b="1" dirty="0"/>
              <a:t>Приемные дни: вторник, </a:t>
            </a:r>
            <a:r>
              <a:rPr lang="ru-RU" altLang="ru-RU" b="1" dirty="0" smtClean="0"/>
              <a:t>четверг </a:t>
            </a:r>
          </a:p>
          <a:p>
            <a:pPr algn="ctr">
              <a:defRPr/>
            </a:pPr>
            <a:r>
              <a:rPr lang="ru-RU" altLang="ru-RU" dirty="0" smtClean="0"/>
              <a:t>с 8:30 до 15:00</a:t>
            </a:r>
            <a:endParaRPr lang="ru-RU" altLang="ru-RU" dirty="0"/>
          </a:p>
          <a:p>
            <a:pPr algn="ctr">
              <a:defRPr/>
            </a:pPr>
            <a:r>
              <a:rPr lang="ru-RU" altLang="ru-RU" dirty="0"/>
              <a:t>Выходной суббота, воскресенье.</a:t>
            </a:r>
          </a:p>
        </p:txBody>
      </p:sp>
      <p:sp>
        <p:nvSpPr>
          <p:cNvPr id="6" name="object 6"/>
          <p:cNvSpPr/>
          <p:nvPr/>
        </p:nvSpPr>
        <p:spPr>
          <a:xfrm>
            <a:off x="7184135" y="1239011"/>
            <a:ext cx="547116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1176" y="1665732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04788" y="1665732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2883" y="212293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84235" y="248869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7532" y="2947416"/>
            <a:ext cx="27432" cy="35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54496" y="286969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51576" y="3601211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44383" y="4027932"/>
            <a:ext cx="54711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75576" y="4454652"/>
            <a:ext cx="54711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53171" y="4881371"/>
            <a:ext cx="547116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253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Cambria</vt:lpstr>
      <vt:lpstr>Microsoft Sans Serif</vt:lpstr>
      <vt:lpstr>Times New Roman</vt:lpstr>
      <vt:lpstr>Office Theme</vt:lpstr>
      <vt:lpstr>ОТЧЕТ ОБ ИСПОЛНЕНИИ БЮДЖЕТА Долинненского сельского поселения</vt:lpstr>
      <vt:lpstr>ДОХОДЫ БЮДЖЕТА </vt:lpstr>
      <vt:lpstr>НАЛОГОВЫЕ ДОХОДЫ</vt:lpstr>
      <vt:lpstr>БЕЗВОЗМЕЗДНЫЕ  ПОСТУПЛЕНИЯ</vt:lpstr>
      <vt:lpstr>РАСХОДЫ БЮДЖЕТА </vt:lpstr>
      <vt:lpstr>КОНТАКТНАЯ ИНФОРМАЦИЯ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admin</cp:lastModifiedBy>
  <cp:revision>23</cp:revision>
  <dcterms:created xsi:type="dcterms:W3CDTF">2019-08-01T15:07:13Z</dcterms:created>
  <dcterms:modified xsi:type="dcterms:W3CDTF">2021-03-23T06:28:23Z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2019-08-01T00:00:00Z</vt:filetime>
  </property>
</Properties>
</file>